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96" r:id="rId3"/>
    <p:sldId id="319" r:id="rId4"/>
    <p:sldId id="318" r:id="rId5"/>
    <p:sldId id="316" r:id="rId6"/>
    <p:sldId id="301" r:id="rId7"/>
    <p:sldId id="305" r:id="rId8"/>
    <p:sldId id="302" r:id="rId9"/>
    <p:sldId id="320" r:id="rId10"/>
    <p:sldId id="278" r:id="rId11"/>
    <p:sldId id="257" r:id="rId12"/>
    <p:sldId id="310" r:id="rId13"/>
    <p:sldId id="308" r:id="rId14"/>
    <p:sldId id="317" r:id="rId15"/>
    <p:sldId id="314" r:id="rId16"/>
    <p:sldId id="309" r:id="rId17"/>
    <p:sldId id="313" r:id="rId18"/>
    <p:sldId id="315" r:id="rId19"/>
    <p:sldId id="27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ACB8C9"/>
    <a:srgbClr val="BDB2E6"/>
    <a:srgbClr val="FFFFFF"/>
    <a:srgbClr val="FFD564"/>
    <a:srgbClr val="F7C7AA"/>
    <a:srgbClr val="B2C7E7"/>
    <a:srgbClr val="C5DFB2"/>
    <a:srgbClr val="039DC1"/>
    <a:srgbClr val="0C7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2479" autoAdjust="0"/>
  </p:normalViewPr>
  <p:slideViewPr>
    <p:cSldViewPr snapToGrid="0">
      <p:cViewPr varScale="1">
        <p:scale>
          <a:sx n="63" d="100"/>
          <a:sy n="63" d="100"/>
        </p:scale>
        <p:origin x="2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5DCFE-8C6A-4B46-8508-8CFD1B5756A7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B74FA-0C82-41B8-A346-E99E3D902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7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B74FA-0C82-41B8-A346-E99E3D9028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0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B74FA-0C82-41B8-A346-E99E3D9028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06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6CF57-F033-4C99-B636-5C5FBC95E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0BB826-A908-4AC5-91BA-D1CCD3D6B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078DDE-10DF-41BD-9EB4-20F89A86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90034-CA5F-4E9F-88C6-50A8D251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9FD5E-C698-4D6C-986E-5482A071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14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38262-0027-4177-B25E-D72BD13B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DBA2CC-5548-4546-86BA-704CBCAD6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09362-5E53-4BDF-98EA-4197551C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131AB-AB6F-44FF-AFB9-A5AF9886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EAD27-A5A5-4864-AF69-F0B5C82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0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E2CC19-1D83-439D-BF62-B5461C33D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883C31-9E03-4FCE-9A32-9B2CD8C6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A1325-1476-4CEB-A67A-76581BF2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4B440-4E9C-4494-85C6-CD0E56E5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ADE35-7F82-4B33-9E72-B8AD0FCE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2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35C40-64A2-433B-99FC-38803C00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2845BE-3317-4254-A3E3-9C05E35D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D5A47A-D53D-4707-BEED-117C37C0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14CFD4-20A3-4BDA-81F5-AF406023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6C4507-53CC-4E22-841E-AD756BBC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3CCF2-0297-43A2-A62F-1E8DD734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768F15-D1D8-4778-B1EF-DD901FEC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BCDCF-1C96-40D3-BB09-FE20FA3F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D47D3E-0032-4D1A-91FC-B709E6F8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308981-5EB9-4AD4-8EF4-0882D330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4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C3888-9CEB-41B2-8626-9619A6A8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01CA2-07A5-4892-AB27-94D4571EA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CAF906-9BDB-426D-A18C-4B9DCB52C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F14A9B-DEAF-42A9-A6BA-061537C8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77F2F4-358D-49EB-9778-37E8355A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D7198A-C2B4-4E50-BA4A-26B264E9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62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CE491-0EEB-4F0D-AB4F-E3B2D778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C7F4D-B3E8-4DE1-818F-524C69DA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4DA43D-6B6D-46E8-B615-C05D064E4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E11E6A-26E2-4386-9180-D86DE642C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A68B35-2853-4C61-B0DC-18563384B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6B47FE-4464-4D6B-BF52-9F84092A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C9C39-04E2-4013-9CE5-68A5DA35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B6740C-18F6-4F5C-AAF9-E312D26B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8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64C43-606A-44DC-8C1C-0035784D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A5D8E4-3D3E-47A5-BD30-B2FAA8A2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A55C90-D9C6-4EFE-B00F-29B18F30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1AC070-7084-4623-B74C-3DCFFC7E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E0A1FC-C750-4348-8948-9C902844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EDB65C-D778-457C-8839-B53ABA46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302BC5-5461-4A0A-B326-CBDBA104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1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7C474-FC62-4B40-9B1F-AF53AC42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684DD-D479-4326-8444-86DF61D6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463AC8-AB99-43E7-A69E-DDA51279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7A2DA-A027-4761-A25F-B45B712A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146F9-E4E4-452A-A4B2-14554B36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506B35-0171-4BEB-AD97-9343BBD1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8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EC20C-6503-4E1A-ABA5-445F3A66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73C566-F86C-4CF9-86FA-EEC7B97EA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94FF1-407E-480B-984C-432866C4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1C556-1A53-4A54-888E-F592D44F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8CFD69-4CBC-4FE3-AA29-23A17049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DDD36F-9CBD-4233-9234-7E39C638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6138BE-FEC2-4B9B-B13D-14F5DE3C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35F290-69B1-4303-A28F-EC80A1AE1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ED6AFD-1814-4C65-A2E8-1E367F5EB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C539-AA42-4CC7-A82B-CCC13A91C104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BDCB4-A3A0-4F33-A021-F1336BB5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C9757-238B-4CF8-AF22-02558C151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BF66-CD5A-4E58-A93E-2C86E03A1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6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A848F2E-E2EA-40D2-B13E-7C32BBDA06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0" y="2121050"/>
            <a:ext cx="5339770" cy="16699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211FB2-ECF8-48CF-BD1C-D745F5ED679B}"/>
              </a:ext>
            </a:extLst>
          </p:cNvPr>
          <p:cNvSpPr txBox="1"/>
          <p:nvPr/>
        </p:nvSpPr>
        <p:spPr>
          <a:xfrm>
            <a:off x="754716" y="3995763"/>
            <a:ext cx="681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Ubuntu" panose="020B0504030602030204" pitchFamily="34" charset="0"/>
              </a:rPr>
              <a:t>Système de gestion en ligne des publics en mobilité internationale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B1FABE-0256-4323-9ED7-A6E5C68468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30" y="165964"/>
            <a:ext cx="1493621" cy="8187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1A52D9-0ED6-4BEB-8431-EAC074B451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07" y="281337"/>
            <a:ext cx="1597012" cy="587983"/>
          </a:xfrm>
          <a:prstGeom prst="rect">
            <a:avLst/>
          </a:prstGeom>
        </p:spPr>
      </p:pic>
      <p:sp>
        <p:nvSpPr>
          <p:cNvPr id="2" name="Arc plein 1">
            <a:extLst>
              <a:ext uri="{FF2B5EF4-FFF2-40B4-BE49-F238E27FC236}">
                <a16:creationId xmlns:a16="http://schemas.microsoft.com/office/drawing/2014/main" id="{9D1AF7E7-3213-4274-BE41-BA1BFA3A6920}"/>
              </a:ext>
            </a:extLst>
          </p:cNvPr>
          <p:cNvSpPr/>
          <p:nvPr/>
        </p:nvSpPr>
        <p:spPr>
          <a:xfrm rot="9756772">
            <a:off x="7879543" y="-2351213"/>
            <a:ext cx="8624917" cy="9548380"/>
          </a:xfrm>
          <a:prstGeom prst="blockArc">
            <a:avLst>
              <a:gd name="adj1" fmla="val 10800000"/>
              <a:gd name="adj2" fmla="val 8604"/>
              <a:gd name="adj3" fmla="val 25775"/>
            </a:avLst>
          </a:prstGeom>
          <a:solidFill>
            <a:srgbClr val="039DC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0F2DDD8-9D92-47D6-AA86-3FC948D62E96}"/>
              </a:ext>
            </a:extLst>
          </p:cNvPr>
          <p:cNvSpPr txBox="1"/>
          <p:nvPr/>
        </p:nvSpPr>
        <p:spPr>
          <a:xfrm>
            <a:off x="812021" y="3597780"/>
            <a:ext cx="6822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Ubuntu" panose="020B0504030602030204" pitchFamily="34" charset="0"/>
              </a:rPr>
              <a:t>Les fonctionnalités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AA2D74-5377-4A32-868B-DEFD701DD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3"/>
          <a:stretch/>
        </p:blipFill>
        <p:spPr>
          <a:xfrm>
            <a:off x="880261" y="1841373"/>
            <a:ext cx="4998024" cy="156064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D66A9B4-B862-4ED4-9E8A-816CC8091280}"/>
              </a:ext>
            </a:extLst>
          </p:cNvPr>
          <p:cNvCxnSpPr>
            <a:cxnSpLocks/>
          </p:cNvCxnSpPr>
          <p:nvPr/>
        </p:nvCxnSpPr>
        <p:spPr>
          <a:xfrm>
            <a:off x="937290" y="4790482"/>
            <a:ext cx="1935219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0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3F54473-B5BB-4D33-8BE5-A85E428339EE}"/>
              </a:ext>
            </a:extLst>
          </p:cNvPr>
          <p:cNvGrpSpPr/>
          <p:nvPr/>
        </p:nvGrpSpPr>
        <p:grpSpPr>
          <a:xfrm>
            <a:off x="5690901" y="1436859"/>
            <a:ext cx="6021807" cy="3228995"/>
            <a:chOff x="5782843" y="345477"/>
            <a:chExt cx="6021807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3" y="345477"/>
              <a:ext cx="6021807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4B9B828-B1CF-46FB-A377-F178F63D2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" r="4451" b="16940"/>
            <a:stretch/>
          </p:blipFill>
          <p:spPr>
            <a:xfrm>
              <a:off x="5867398" y="682916"/>
              <a:ext cx="5869483" cy="2813012"/>
            </a:xfrm>
            <a:prstGeom prst="rect">
              <a:avLst/>
            </a:prstGeom>
          </p:spPr>
        </p:pic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423220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405411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350895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C90E5E0-F467-4142-B1E9-E6D879BDB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7" t="76419" r="25056" b="21275"/>
            <a:stretch/>
          </p:blipFill>
          <p:spPr>
            <a:xfrm>
              <a:off x="6203009" y="2953344"/>
              <a:ext cx="964555" cy="76085"/>
            </a:xfrm>
            <a:prstGeom prst="rect">
              <a:avLst/>
            </a:prstGeom>
          </p:spPr>
        </p:pic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007A464A-58C6-4A86-A925-B4FB075BE66D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Système d’identification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29DACE-4911-4862-878E-E6B46766AF97}"/>
              </a:ext>
            </a:extLst>
          </p:cNvPr>
          <p:cNvSpPr txBox="1"/>
          <p:nvPr/>
        </p:nvSpPr>
        <p:spPr>
          <a:xfrm>
            <a:off x="639662" y="4665854"/>
            <a:ext cx="112784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C7C59"/>
                </a:solidFill>
                <a:latin typeface="Ubuntu" panose="020B0504030602030204" pitchFamily="34" charset="0"/>
              </a:rPr>
              <a:t>Les +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Pas de création de compte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Fiabilisation des informations car récupération automatique des données liées au compte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Intégration de l’ESI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C74403-BA8C-4F19-8DAB-EB0F66A5335E}"/>
              </a:ext>
            </a:extLst>
          </p:cNvPr>
          <p:cNvSpPr txBox="1"/>
          <p:nvPr/>
        </p:nvSpPr>
        <p:spPr>
          <a:xfrm>
            <a:off x="528894" y="1711209"/>
            <a:ext cx="50612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SMILE intègre la fédération </a:t>
            </a:r>
            <a:r>
              <a:rPr lang="fr-FR" sz="2200" b="1" dirty="0" err="1">
                <a:latin typeface="Ubuntu" panose="020B0504030602030204" pitchFamily="34" charset="0"/>
              </a:rPr>
              <a:t>eduGAIN</a:t>
            </a:r>
            <a:r>
              <a:rPr lang="fr-FR" sz="2200" dirty="0">
                <a:latin typeface="Ubuntu" panose="020B0504030602030204" pitchFamily="34" charset="0"/>
              </a:rPr>
              <a:t> comme système d’identification. </a:t>
            </a:r>
          </a:p>
          <a:p>
            <a:r>
              <a:rPr lang="fr-FR" sz="2200" dirty="0">
                <a:latin typeface="Ubuntu" panose="020B0504030602030204" pitchFamily="34" charset="0"/>
              </a:rPr>
              <a:t>Tous les utilisateurs utilisent le compte de leur université d’origine pour se connecter.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0939D28-76F8-4B68-A7FE-28A982AF95EB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1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EF3CAB5-BE8B-4602-8C9E-06CDF91E53CC}"/>
              </a:ext>
            </a:extLst>
          </p:cNvPr>
          <p:cNvSpPr txBox="1"/>
          <p:nvPr/>
        </p:nvSpPr>
        <p:spPr>
          <a:xfrm>
            <a:off x="528893" y="1762448"/>
            <a:ext cx="53534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Ubuntu" panose="020B0504030602030204" pitchFamily="34" charset="0"/>
              </a:rPr>
              <a:t>L’une des fonctionnalités centrales de SMILE est </a:t>
            </a:r>
            <a:r>
              <a:rPr lang="fr-FR" sz="2000" b="1" dirty="0">
                <a:latin typeface="Ubuntu" panose="020B0504030602030204" pitchFamily="34" charset="0"/>
              </a:rPr>
              <a:t>l’accès en ligne au catalogue des cours</a:t>
            </a:r>
            <a:r>
              <a:rPr lang="fr-FR" sz="2000" dirty="0">
                <a:latin typeface="Ubuntu" panose="020B0504030602030204" pitchFamily="34" charset="0"/>
              </a:rPr>
              <a:t> de l’université d’accueil. L’étudiant peut consulter l’entièreté des cours qui lui sont proposés et ainsi construire son contrat pédagogique.</a:t>
            </a:r>
          </a:p>
          <a:p>
            <a:r>
              <a:rPr lang="fr-FR" sz="2000" b="1" dirty="0">
                <a:latin typeface="Ubuntu" panose="020B0504030602030204" pitchFamily="34" charset="0"/>
              </a:rPr>
              <a:t>L’importation</a:t>
            </a:r>
            <a:r>
              <a:rPr lang="fr-FR" sz="2000" dirty="0">
                <a:latin typeface="Ubuntu" panose="020B0504030602030204" pitchFamily="34" charset="0"/>
              </a:rPr>
              <a:t> peut se faire via : le système de gestion de la scolarité (Apogée, Pégase…), un fichier csv ou en saisie manuelle.</a:t>
            </a:r>
          </a:p>
          <a:p>
            <a:endParaRPr lang="fr-FR" sz="2000" dirty="0">
              <a:latin typeface="Ubuntu" panose="020B05040306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959FAA-B03E-4B0F-BF6D-3A9B15B9244F}"/>
              </a:ext>
            </a:extLst>
          </p:cNvPr>
          <p:cNvSpPr txBox="1"/>
          <p:nvPr/>
        </p:nvSpPr>
        <p:spPr>
          <a:xfrm>
            <a:off x="528893" y="5228630"/>
            <a:ext cx="9549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C7C59"/>
                </a:solidFill>
                <a:latin typeface="Ubuntu" panose="020B0504030602030204" pitchFamily="34" charset="0"/>
              </a:rPr>
              <a:t>Les +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Intégration du syllabus et descriptif complet de l’enseignement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Calcul automatique de ECTS et du pourcentage majeur/mineur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BA4A57-B8C4-4AEE-8C7B-2CFAFC0E7369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Offre de formation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E4EA645-2D7C-4976-96BA-94C8A07E9EF4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BA503A9-424E-432C-896D-F5E7CEB1C800}"/>
              </a:ext>
            </a:extLst>
          </p:cNvPr>
          <p:cNvGrpSpPr/>
          <p:nvPr/>
        </p:nvGrpSpPr>
        <p:grpSpPr>
          <a:xfrm>
            <a:off x="5891258" y="1360675"/>
            <a:ext cx="5962749" cy="3228995"/>
            <a:chOff x="5721571" y="1351248"/>
            <a:chExt cx="5962749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21571" y="1351248"/>
              <a:ext cx="5962749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08741" y="1428991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00031" y="1411182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07628" y="1356666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81C1FD8-1969-4271-ACEA-266F5A4C7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424" y="1680623"/>
              <a:ext cx="5773379" cy="281613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DF5460-0335-4501-88A0-7AC88EB959AC}"/>
                </a:ext>
              </a:extLst>
            </p:cNvPr>
            <p:cNvSpPr/>
            <p:nvPr/>
          </p:nvSpPr>
          <p:spPr>
            <a:xfrm>
              <a:off x="5816805" y="2072161"/>
              <a:ext cx="5766902" cy="121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10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EF3CAB5-BE8B-4602-8C9E-06CDF91E53CC}"/>
              </a:ext>
            </a:extLst>
          </p:cNvPr>
          <p:cNvSpPr txBox="1"/>
          <p:nvPr/>
        </p:nvSpPr>
        <p:spPr>
          <a:xfrm>
            <a:off x="528893" y="1794530"/>
            <a:ext cx="4904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SMILE prévoit également la </a:t>
            </a:r>
            <a:r>
              <a:rPr lang="fr-FR" sz="2200" b="1" dirty="0">
                <a:latin typeface="Ubuntu" panose="020B0504030602030204" pitchFamily="34" charset="0"/>
              </a:rPr>
              <a:t>gestion des formations</a:t>
            </a:r>
            <a:r>
              <a:rPr lang="fr-FR" sz="2200" dirty="0">
                <a:latin typeface="Ubuntu" panose="020B0504030602030204" pitchFamily="34" charset="0"/>
              </a:rPr>
              <a:t> ouvertes à la mobilité ou uniquement à certains programmes de mobilité.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C3A994C-3947-4852-98F2-A01A03AEEA25}"/>
              </a:ext>
            </a:extLst>
          </p:cNvPr>
          <p:cNvGrpSpPr/>
          <p:nvPr/>
        </p:nvGrpSpPr>
        <p:grpSpPr>
          <a:xfrm>
            <a:off x="5782843" y="1456524"/>
            <a:ext cx="5962749" cy="3228995"/>
            <a:chOff x="5782843" y="345477"/>
            <a:chExt cx="5962749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3" y="345477"/>
              <a:ext cx="5962749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423220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405411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350895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E8C3E5F-FA6D-46C4-AE67-3A976D06C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70014" y="659327"/>
              <a:ext cx="5749331" cy="2860269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9651EC4-2D74-4250-BF08-C07DC12F0246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Offre de formation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4CF00EF-DD16-426B-A65E-C62AA6ECCA8E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86220B0-60E5-4432-B980-D39EC3F1D47A}"/>
              </a:ext>
            </a:extLst>
          </p:cNvPr>
          <p:cNvSpPr txBox="1"/>
          <p:nvPr/>
        </p:nvSpPr>
        <p:spPr>
          <a:xfrm>
            <a:off x="528892" y="5182922"/>
            <a:ext cx="10632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C7C59"/>
                </a:solidFill>
                <a:latin typeface="Ubuntu" panose="020B0504030602030204" pitchFamily="34" charset="0"/>
              </a:rPr>
              <a:t>Les +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Gestion en manuel des cours ouverts uniquement à certains programmes</a:t>
            </a:r>
          </a:p>
        </p:txBody>
      </p:sp>
    </p:spTree>
    <p:extLst>
      <p:ext uri="{BB962C8B-B14F-4D97-AF65-F5344CB8AC3E}">
        <p14:creationId xmlns:p14="http://schemas.microsoft.com/office/powerpoint/2010/main" val="166522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EF3CAB5-BE8B-4602-8C9E-06CDF91E53CC}"/>
              </a:ext>
            </a:extLst>
          </p:cNvPr>
          <p:cNvSpPr txBox="1"/>
          <p:nvPr/>
        </p:nvSpPr>
        <p:spPr>
          <a:xfrm>
            <a:off x="528893" y="1794530"/>
            <a:ext cx="49040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SMILE permet aux gestionnaires de mobilité un </a:t>
            </a:r>
            <a:r>
              <a:rPr lang="fr-FR" sz="2200" b="1" dirty="0">
                <a:latin typeface="Ubuntu" panose="020B0504030602030204" pitchFamily="34" charset="0"/>
              </a:rPr>
              <a:t>suivi des démarches </a:t>
            </a:r>
            <a:r>
              <a:rPr lang="fr-FR" sz="2200" dirty="0">
                <a:latin typeface="Ubuntu" panose="020B0504030602030204" pitchFamily="34" charset="0"/>
              </a:rPr>
              <a:t>administratives des étudiants en mobilité entrante et offre une vue sur l’avancée de chaque dossier.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651EC4-2D74-4250-BF08-C07DC12F0246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Suivi des étudiants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4CF00EF-DD16-426B-A65E-C62AA6ECCA8E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86220B0-60E5-4432-B980-D39EC3F1D47A}"/>
              </a:ext>
            </a:extLst>
          </p:cNvPr>
          <p:cNvSpPr txBox="1"/>
          <p:nvPr/>
        </p:nvSpPr>
        <p:spPr>
          <a:xfrm>
            <a:off x="528892" y="5182922"/>
            <a:ext cx="10632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C7C59"/>
                </a:solidFill>
                <a:latin typeface="Ubuntu" panose="020B0504030602030204" pitchFamily="34" charset="0"/>
              </a:rPr>
              <a:t>Les +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Suivi global et suivi individualisé avec détails de l’avancée du dossier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6B47FB5-39D2-4B9C-BE43-D8B61D7A9DFE}"/>
              </a:ext>
            </a:extLst>
          </p:cNvPr>
          <p:cNvGrpSpPr/>
          <p:nvPr/>
        </p:nvGrpSpPr>
        <p:grpSpPr>
          <a:xfrm>
            <a:off x="5653814" y="1456524"/>
            <a:ext cx="5962749" cy="3228995"/>
            <a:chOff x="5782843" y="1456524"/>
            <a:chExt cx="5962749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3" y="1456524"/>
              <a:ext cx="5962749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1534267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1516458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1461942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BA292BC-7389-43A8-A444-3FC11CAD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0013" y="1811454"/>
              <a:ext cx="5772090" cy="280205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879669-E12A-4AC0-ABE3-9085AC083356}"/>
                </a:ext>
              </a:extLst>
            </p:cNvPr>
            <p:cNvSpPr/>
            <p:nvPr/>
          </p:nvSpPr>
          <p:spPr>
            <a:xfrm>
              <a:off x="5866478" y="2176023"/>
              <a:ext cx="5766100" cy="9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97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2CBDCF2-8F2A-4211-B499-3755E675D155}"/>
              </a:ext>
            </a:extLst>
          </p:cNvPr>
          <p:cNvSpPr txBox="1"/>
          <p:nvPr/>
        </p:nvSpPr>
        <p:spPr>
          <a:xfrm>
            <a:off x="528892" y="1722266"/>
            <a:ext cx="48915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Intégration du module </a:t>
            </a:r>
            <a:r>
              <a:rPr lang="fr-FR" sz="2200" b="1" dirty="0" err="1">
                <a:latin typeface="Ubuntu" panose="020B0504030602030204" pitchFamily="34" charset="0"/>
              </a:rPr>
              <a:t>Egracon</a:t>
            </a:r>
            <a:r>
              <a:rPr lang="fr-FR" sz="2200" dirty="0">
                <a:latin typeface="Ubuntu" panose="020B0504030602030204" pitchFamily="34" charset="0"/>
              </a:rPr>
              <a:t> pour convertir les notes.</a:t>
            </a:r>
          </a:p>
          <a:p>
            <a:r>
              <a:rPr lang="fr-FR" sz="2200" dirty="0">
                <a:latin typeface="Ubuntu" panose="020B0504030602030204" pitchFamily="34" charset="0"/>
              </a:rPr>
              <a:t>Un outil qui permet aux gestionnaires de traduire à titre indicatif les notes « françaises » dans le système de notation du pays d’origine de l’étudiant.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7B2EB6B-89D9-4FF2-A99A-1CBD6DEB7CFC}"/>
              </a:ext>
            </a:extLst>
          </p:cNvPr>
          <p:cNvGrpSpPr/>
          <p:nvPr/>
        </p:nvGrpSpPr>
        <p:grpSpPr>
          <a:xfrm>
            <a:off x="5869842" y="1583724"/>
            <a:ext cx="6021807" cy="3228995"/>
            <a:chOff x="5782843" y="345477"/>
            <a:chExt cx="6021807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3" y="345477"/>
              <a:ext cx="6021807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423220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405411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350895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BBF4445-D079-488E-877A-F8BD4102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545" y="677136"/>
              <a:ext cx="5834401" cy="2803395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294C546-F617-4898-B4FA-7A7F52FBA1DA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Conversion des notes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F21A514-46F3-44D7-9C7D-03F4FF40ED74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9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E75592D-D501-466F-A468-608174AB06AB}"/>
              </a:ext>
            </a:extLst>
          </p:cNvPr>
          <p:cNvGrpSpPr/>
          <p:nvPr/>
        </p:nvGrpSpPr>
        <p:grpSpPr>
          <a:xfrm>
            <a:off x="5860317" y="1554517"/>
            <a:ext cx="6021807" cy="3228995"/>
            <a:chOff x="5782843" y="345477"/>
            <a:chExt cx="6021807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3" y="345477"/>
              <a:ext cx="6021807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423220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405411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350895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61BEFBF-5249-4986-84E6-FB25B9E1E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6"/>
            <a:stretch/>
          </p:blipFill>
          <p:spPr>
            <a:xfrm>
              <a:off x="5861303" y="670701"/>
              <a:ext cx="5860797" cy="2826509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6D02119-9359-4107-92C1-87C68BBAA2F8}"/>
              </a:ext>
            </a:extLst>
          </p:cNvPr>
          <p:cNvSpPr txBox="1"/>
          <p:nvPr/>
        </p:nvSpPr>
        <p:spPr>
          <a:xfrm>
            <a:off x="528893" y="1700535"/>
            <a:ext cx="526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SMILE permet la gestion des </a:t>
            </a:r>
            <a:r>
              <a:rPr lang="fr-FR" sz="2200" b="1" dirty="0">
                <a:latin typeface="Ubuntu" panose="020B0504030602030204" pitchFamily="34" charset="0"/>
              </a:rPr>
              <a:t>rôles</a:t>
            </a:r>
            <a:r>
              <a:rPr lang="fr-FR" sz="2200" dirty="0">
                <a:latin typeface="Ubuntu" panose="020B0504030602030204" pitchFamily="34" charset="0"/>
              </a:rPr>
              <a:t> et des </a:t>
            </a:r>
            <a:r>
              <a:rPr lang="fr-FR" sz="2200" b="1" dirty="0">
                <a:latin typeface="Ubuntu" panose="020B0504030602030204" pitchFamily="34" charset="0"/>
              </a:rPr>
              <a:t>privilèges.</a:t>
            </a:r>
          </a:p>
          <a:p>
            <a:r>
              <a:rPr lang="fr-FR" sz="2200" dirty="0">
                <a:latin typeface="Ubuntu" panose="020B0504030602030204" pitchFamily="34" charset="0"/>
              </a:rPr>
              <a:t>En fonction de l’organisation de l’établissement, les besoins en termes de rôles diffèrent. Pour ce faire, SMILE permet à l’établissement de créer le nombre de rôles adapté à sa structure et ensuite d’adapter les privilèges.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F27F8B-A0F6-42BC-9F63-984F4F30E35E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black"/>
                </a:solidFill>
                <a:latin typeface="Ubuntu" panose="020B0504030602030204" pitchFamily="34" charset="0"/>
              </a:rPr>
              <a:t>Utilisateurs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F4BA-5888-4BB1-81D5-1CFF51F30788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3963DBD-838B-455C-B405-9ED725664911}"/>
              </a:ext>
            </a:extLst>
          </p:cNvPr>
          <p:cNvSpPr txBox="1"/>
          <p:nvPr/>
        </p:nvSpPr>
        <p:spPr>
          <a:xfrm>
            <a:off x="639662" y="5069798"/>
            <a:ext cx="10521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C7C59"/>
                </a:solidFill>
                <a:latin typeface="Ubuntu" panose="020B0504030602030204" pitchFamily="34" charset="0"/>
              </a:rPr>
              <a:t>Les +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Gestion des rôles personnalisée en fonction des besoins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Ubuntu" panose="020B0504030602030204" pitchFamily="34" charset="0"/>
              </a:rPr>
              <a:t>Possibilité d’attribuer la gestion d’une ou plusieurs composantes pour une gestion décentralisée </a:t>
            </a:r>
          </a:p>
        </p:txBody>
      </p:sp>
    </p:spTree>
    <p:extLst>
      <p:ext uri="{BB962C8B-B14F-4D97-AF65-F5344CB8AC3E}">
        <p14:creationId xmlns:p14="http://schemas.microsoft.com/office/powerpoint/2010/main" val="374079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2CBDCF2-8F2A-4211-B499-3755E675D155}"/>
              </a:ext>
            </a:extLst>
          </p:cNvPr>
          <p:cNvSpPr txBox="1"/>
          <p:nvPr/>
        </p:nvSpPr>
        <p:spPr>
          <a:xfrm>
            <a:off x="528893" y="1753380"/>
            <a:ext cx="50068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SMILE offre la possibilité de personnaliser le </a:t>
            </a:r>
            <a:r>
              <a:rPr lang="fr-FR" sz="2200" b="1" dirty="0">
                <a:latin typeface="Ubuntu" panose="020B0504030602030204" pitchFamily="34" charset="0"/>
              </a:rPr>
              <a:t>processus d’édition du contrat d’étude. </a:t>
            </a:r>
            <a:r>
              <a:rPr lang="fr-FR" sz="2200" dirty="0">
                <a:latin typeface="Ubuntu" panose="020B0504030602030204" pitchFamily="34" charset="0"/>
              </a:rPr>
              <a:t>En effet, en fonction du processus établi par l’établissement, SMILE offre la possibilité d’ajouter ou supprimer des valideurs et de déplacer leur moment d’intervention.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1702B61-8C67-4E1C-9232-70110BA0CDFF}"/>
              </a:ext>
            </a:extLst>
          </p:cNvPr>
          <p:cNvGrpSpPr/>
          <p:nvPr/>
        </p:nvGrpSpPr>
        <p:grpSpPr>
          <a:xfrm>
            <a:off x="5782844" y="1584997"/>
            <a:ext cx="6009147" cy="3175539"/>
            <a:chOff x="5782844" y="345478"/>
            <a:chExt cx="5962748" cy="3129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4" y="345478"/>
              <a:ext cx="5962748" cy="3129231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423220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405411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350895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6051F39-B776-4A1F-BBF2-9C2E11889BC2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black"/>
                </a:solidFill>
                <a:latin typeface="Ubuntu" panose="020B0504030602030204" pitchFamily="34" charset="0"/>
              </a:rPr>
              <a:t>Contrat pédagogique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BDC1594-77EA-437E-A5EA-C0805E18926F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BDD076C-E5D9-4CE7-8D0B-DFE33ABBC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t="1" r="3687" b="8757"/>
          <a:stretch/>
        </p:blipFill>
        <p:spPr>
          <a:xfrm>
            <a:off x="5870730" y="1927127"/>
            <a:ext cx="5801804" cy="27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18E6CA8-D639-4231-8783-CDF5C4904F08}"/>
              </a:ext>
            </a:extLst>
          </p:cNvPr>
          <p:cNvGrpSpPr/>
          <p:nvPr/>
        </p:nvGrpSpPr>
        <p:grpSpPr>
          <a:xfrm>
            <a:off x="5782843" y="1452917"/>
            <a:ext cx="6021807" cy="3228995"/>
            <a:chOff x="5782843" y="345477"/>
            <a:chExt cx="6021807" cy="32289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E3708B-9E9D-400D-A7C8-9A961E2699E7}"/>
                </a:ext>
              </a:extLst>
            </p:cNvPr>
            <p:cNvSpPr/>
            <p:nvPr/>
          </p:nvSpPr>
          <p:spPr>
            <a:xfrm>
              <a:off x="5782843" y="345477"/>
              <a:ext cx="6021807" cy="322899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EFDD3A4-6DAA-4A80-AD2B-5E9272D459C5}"/>
                </a:ext>
              </a:extLst>
            </p:cNvPr>
            <p:cNvSpPr/>
            <p:nvPr/>
          </p:nvSpPr>
          <p:spPr>
            <a:xfrm>
              <a:off x="5870013" y="423220"/>
              <a:ext cx="5402303" cy="19744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3339CA8-D1DC-4E27-8046-4AB7C1646DBE}"/>
                </a:ext>
              </a:extLst>
            </p:cNvPr>
            <p:cNvSpPr txBox="1"/>
            <p:nvPr/>
          </p:nvSpPr>
          <p:spPr>
            <a:xfrm>
              <a:off x="5861303" y="405411"/>
              <a:ext cx="18233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50000"/>
                    </a:schemeClr>
                  </a:solidFill>
                </a:rPr>
                <a:t>www.smile.unicaen.fr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5CDE65-48BA-4B39-8184-4D407BBCB72A}"/>
                </a:ext>
              </a:extLst>
            </p:cNvPr>
            <p:cNvSpPr txBox="1"/>
            <p:nvPr/>
          </p:nvSpPr>
          <p:spPr>
            <a:xfrm>
              <a:off x="11368900" y="350895"/>
              <a:ext cx="37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sym typeface="Wingdings 2" panose="05020102010507070707" pitchFamily="18" charset="2"/>
                </a:rPr>
                <a:t>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2CBDCF2-8F2A-4211-B499-3755E675D155}"/>
              </a:ext>
            </a:extLst>
          </p:cNvPr>
          <p:cNvSpPr txBox="1"/>
          <p:nvPr/>
        </p:nvSpPr>
        <p:spPr>
          <a:xfrm>
            <a:off x="528893" y="1781484"/>
            <a:ext cx="47810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Ubuntu" panose="020B0504030602030204" pitchFamily="34" charset="0"/>
              </a:rPr>
              <a:t>SMILE permet de personnaliser l’application et les communications grâce à des </a:t>
            </a:r>
            <a:r>
              <a:rPr lang="fr-FR" sz="2200" b="1" dirty="0" err="1">
                <a:latin typeface="Ubuntu" panose="020B0504030602030204" pitchFamily="34" charset="0"/>
              </a:rPr>
              <a:t>templates</a:t>
            </a:r>
            <a:r>
              <a:rPr lang="fr-FR" sz="2200" b="1" dirty="0">
                <a:latin typeface="Ubuntu" panose="020B0504030602030204" pitchFamily="34" charset="0"/>
              </a:rPr>
              <a:t>.</a:t>
            </a:r>
          </a:p>
          <a:p>
            <a:r>
              <a:rPr lang="fr-FR" sz="2200" dirty="0">
                <a:latin typeface="Ubuntu" panose="020B0504030602030204" pitchFamily="34" charset="0"/>
              </a:rPr>
              <a:t>Les gestionnaires créent directement depuis l’application des mails types avec la possibilité de personnaliser certains champs grâce aux macros (nom, prénom,…).</a:t>
            </a:r>
          </a:p>
          <a:p>
            <a:r>
              <a:rPr lang="fr-FR" sz="2200" dirty="0">
                <a:latin typeface="Ubuntu" panose="020B0504030602030204" pitchFamily="34" charset="0"/>
              </a:rPr>
              <a:t>Il est aussi possible de personnaliser la page d’accueil de l’application et les messages à afficher dans certaines pages (date d’inscription, information de contact…).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E69589-7E74-4546-9A66-4B5F6DC3F093}"/>
              </a:ext>
            </a:extLst>
          </p:cNvPr>
          <p:cNvSpPr txBox="1"/>
          <p:nvPr/>
        </p:nvSpPr>
        <p:spPr>
          <a:xfrm>
            <a:off x="528893" y="521374"/>
            <a:ext cx="58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black"/>
                </a:solidFill>
                <a:latin typeface="Ubuntu" panose="020B0504030602030204" pitchFamily="34" charset="0"/>
              </a:rPr>
              <a:t>Personnalisation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1DCA84-EC0D-42CF-BAF7-58F8F961883A}"/>
              </a:ext>
            </a:extLst>
          </p:cNvPr>
          <p:cNvCxnSpPr>
            <a:cxnSpLocks/>
          </p:cNvCxnSpPr>
          <p:nvPr/>
        </p:nvCxnSpPr>
        <p:spPr>
          <a:xfrm>
            <a:off x="639662" y="1351248"/>
            <a:ext cx="156241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B817134-B6D9-4F84-A67E-FC3993F3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59" y="1819840"/>
            <a:ext cx="5788947" cy="27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7">
            <a:extLst>
              <a:ext uri="{FF2B5EF4-FFF2-40B4-BE49-F238E27FC236}">
                <a16:creationId xmlns:a16="http://schemas.microsoft.com/office/drawing/2014/main" id="{EEE4468A-BEB6-4D47-86EC-48964F90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10525" y="246279"/>
            <a:ext cx="1603957" cy="832053"/>
          </a:xfrm>
          <a:prstGeom prst="rect">
            <a:avLst/>
          </a:prstGeom>
        </p:spPr>
      </p:pic>
      <p:pic>
        <p:nvPicPr>
          <p:cNvPr id="3" name="Graphique 19">
            <a:extLst>
              <a:ext uri="{FF2B5EF4-FFF2-40B4-BE49-F238E27FC236}">
                <a16:creationId xmlns:a16="http://schemas.microsoft.com/office/drawing/2014/main" id="{8D25F1E2-CB7C-4B49-91DA-59FAD337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84632" y="271292"/>
            <a:ext cx="2063123" cy="74272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F0D3D93-9C04-4AD8-B778-A6C265751C7B}"/>
              </a:ext>
            </a:extLst>
          </p:cNvPr>
          <p:cNvGrpSpPr/>
          <p:nvPr/>
        </p:nvGrpSpPr>
        <p:grpSpPr>
          <a:xfrm>
            <a:off x="3495675" y="1762620"/>
            <a:ext cx="5200650" cy="2989861"/>
            <a:chOff x="3495675" y="2162175"/>
            <a:chExt cx="5200650" cy="298986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C4203EC-8766-4505-8379-9B4F27B40ACE}"/>
                </a:ext>
              </a:extLst>
            </p:cNvPr>
            <p:cNvSpPr txBox="1"/>
            <p:nvPr/>
          </p:nvSpPr>
          <p:spPr>
            <a:xfrm>
              <a:off x="3495675" y="2162175"/>
              <a:ext cx="52006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chemeClr val="bg1"/>
                  </a:solidFill>
                  <a:latin typeface="+mj-lt"/>
                </a:rPr>
                <a:t>Et si vos mobilités entrantes se géraient toujours avec le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D6039CE-8A29-4683-AE61-2BAC91E79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13"/>
            <a:stretch/>
          </p:blipFill>
          <p:spPr>
            <a:xfrm>
              <a:off x="4770345" y="4295358"/>
              <a:ext cx="2173380" cy="678643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9016F32-E66C-4DD2-8185-A37CACB46278}"/>
                </a:ext>
              </a:extLst>
            </p:cNvPr>
            <p:cNvSpPr txBox="1"/>
            <p:nvPr/>
          </p:nvSpPr>
          <p:spPr>
            <a:xfrm>
              <a:off x="6896100" y="4136373"/>
              <a:ext cx="8762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solidFill>
                    <a:schemeClr val="bg1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6484518-E86F-4F2A-969D-D96235276FE4}"/>
              </a:ext>
            </a:extLst>
          </p:cNvPr>
          <p:cNvSpPr/>
          <p:nvPr/>
        </p:nvSpPr>
        <p:spPr bwMode="auto">
          <a:xfrm>
            <a:off x="0" y="5907795"/>
            <a:ext cx="12192000" cy="95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0" name="Graphique 13">
            <a:extLst>
              <a:ext uri="{FF2B5EF4-FFF2-40B4-BE49-F238E27FC236}">
                <a16:creationId xmlns:a16="http://schemas.microsoft.com/office/drawing/2014/main" id="{69D35DAC-9E4F-4FE7-AF03-0D8D7662E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64713" y="6113366"/>
            <a:ext cx="772609" cy="772609"/>
          </a:xfrm>
          <a:prstGeom prst="rect">
            <a:avLst/>
          </a:prstGeom>
        </p:spPr>
      </p:pic>
      <p:pic>
        <p:nvPicPr>
          <p:cNvPr id="11" name="Graphique 15">
            <a:extLst>
              <a:ext uri="{FF2B5EF4-FFF2-40B4-BE49-F238E27FC236}">
                <a16:creationId xmlns:a16="http://schemas.microsoft.com/office/drawing/2014/main" id="{0751C23F-7FD1-46E4-97BB-77216796B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423464" y="6181971"/>
            <a:ext cx="1610895" cy="5380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BC28EE-6F70-4E87-BCC0-D79A6DEEF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24936" y="6288609"/>
            <a:ext cx="1677668" cy="4314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940F34-DF0D-4642-966E-E68E02495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320" b="9379"/>
          <a:stretch/>
        </p:blipFill>
        <p:spPr bwMode="auto">
          <a:xfrm>
            <a:off x="1272189" y="6036220"/>
            <a:ext cx="2328904" cy="728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C030ECA-8C31-4925-BB46-1D3E50E937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542861" y="6171116"/>
            <a:ext cx="1967098" cy="49401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9E01192-3855-4E41-95C6-3CF2995EF388}"/>
              </a:ext>
            </a:extLst>
          </p:cNvPr>
          <p:cNvSpPr txBox="1"/>
          <p:nvPr/>
        </p:nvSpPr>
        <p:spPr bwMode="auto">
          <a:xfrm>
            <a:off x="181651" y="6264232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400" b="0" i="0" u="none" strike="noStrike" cap="none" spc="0" dirty="0">
                <a:ln>
                  <a:noFill/>
                </a:ln>
                <a:solidFill>
                  <a:srgbClr val="039DC1"/>
                </a:solidFill>
                <a:latin typeface="Calibri"/>
                <a:ea typeface="Arial"/>
                <a:cs typeface="Arial"/>
              </a:rPr>
              <a:t>Financé par</a:t>
            </a:r>
            <a:endParaRPr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C47D75-2B23-4A1A-A31D-D861B6A0FB1F}"/>
              </a:ext>
            </a:extLst>
          </p:cNvPr>
          <p:cNvSpPr txBox="1"/>
          <p:nvPr/>
        </p:nvSpPr>
        <p:spPr bwMode="auto">
          <a:xfrm>
            <a:off x="7195879" y="5907795"/>
            <a:ext cx="483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400" b="0" i="0" u="none" strike="noStrike" cap="none" spc="0">
                <a:ln>
                  <a:noFill/>
                </a:ln>
                <a:solidFill>
                  <a:srgbClr val="039DC1"/>
                </a:solidFill>
                <a:latin typeface="Calibri"/>
                <a:ea typeface="Arial"/>
                <a:cs typeface="Arial"/>
              </a:rPr>
              <a:t>Développé avec le soutien de </a:t>
            </a:r>
            <a:endParaRPr/>
          </a:p>
        </p:txBody>
      </p:sp>
      <p:sp>
        <p:nvSpPr>
          <p:cNvPr id="20" name="Arc plein 19">
            <a:extLst>
              <a:ext uri="{FF2B5EF4-FFF2-40B4-BE49-F238E27FC236}">
                <a16:creationId xmlns:a16="http://schemas.microsoft.com/office/drawing/2014/main" id="{46EAC177-66D0-4D01-AFDF-1B811CC3A757}"/>
              </a:ext>
            </a:extLst>
          </p:cNvPr>
          <p:cNvSpPr/>
          <p:nvPr/>
        </p:nvSpPr>
        <p:spPr>
          <a:xfrm rot="10800000">
            <a:off x="-1905759" y="-1968365"/>
            <a:ext cx="4734538" cy="4508711"/>
          </a:xfrm>
          <a:prstGeom prst="blockArc">
            <a:avLst>
              <a:gd name="adj1" fmla="val 12533586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Arc plein 20">
            <a:extLst>
              <a:ext uri="{FF2B5EF4-FFF2-40B4-BE49-F238E27FC236}">
                <a16:creationId xmlns:a16="http://schemas.microsoft.com/office/drawing/2014/main" id="{724A6D46-4FBE-4C32-94A3-09EF34F8BD51}"/>
              </a:ext>
            </a:extLst>
          </p:cNvPr>
          <p:cNvSpPr/>
          <p:nvPr/>
        </p:nvSpPr>
        <p:spPr>
          <a:xfrm rot="11348934" flipH="1">
            <a:off x="9434520" y="1080128"/>
            <a:ext cx="4734538" cy="4508711"/>
          </a:xfrm>
          <a:prstGeom prst="blockArc">
            <a:avLst>
              <a:gd name="adj1" fmla="val 12533586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30E02E-5211-482C-9389-F5028CBBDB3B}"/>
              </a:ext>
            </a:extLst>
          </p:cNvPr>
          <p:cNvSpPr txBox="1"/>
          <p:nvPr/>
        </p:nvSpPr>
        <p:spPr>
          <a:xfrm>
            <a:off x="172126" y="5290875"/>
            <a:ext cx="349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projet-smile.unicaen.fr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AD0F73-14B7-4790-9406-F412A99E0CA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21" y="5999441"/>
            <a:ext cx="1138035" cy="8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5937928-27AA-45E9-A594-18BE19EBAF3B}"/>
              </a:ext>
            </a:extLst>
          </p:cNvPr>
          <p:cNvSpPr txBox="1"/>
          <p:nvPr/>
        </p:nvSpPr>
        <p:spPr>
          <a:xfrm>
            <a:off x="576262" y="1680871"/>
            <a:ext cx="110394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Ubuntu" panose="020B0504030602030204" pitchFamily="34" charset="0"/>
              </a:rPr>
              <a:t>Système de gestion en ligne des </a:t>
            </a:r>
            <a:r>
              <a:rPr lang="fr-FR" sz="2400" b="1" dirty="0">
                <a:latin typeface="Ubuntu" panose="020B0504030602030204" pitchFamily="34" charset="0"/>
              </a:rPr>
              <a:t>publics en mobilité entrante</a:t>
            </a:r>
            <a:endParaRPr lang="fr-FR" sz="2400" dirty="0">
              <a:latin typeface="Ubuntu" panose="020B0504030602030204" pitchFamily="34" charset="0"/>
            </a:endParaRPr>
          </a:p>
          <a:p>
            <a:pPr algn="just"/>
            <a:r>
              <a:rPr lang="fr-FR" sz="2400" dirty="0">
                <a:latin typeface="Ubuntu" panose="020B0504030602030204" pitchFamily="34" charset="0"/>
              </a:rPr>
              <a:t>Développé par l’</a:t>
            </a:r>
            <a:r>
              <a:rPr lang="fr-FR" sz="2400" dirty="0" err="1">
                <a:latin typeface="Ubuntu" panose="020B0504030602030204" pitchFamily="34" charset="0"/>
              </a:rPr>
              <a:t>Unicaen</a:t>
            </a:r>
            <a:r>
              <a:rPr lang="fr-FR" sz="2400" dirty="0">
                <a:latin typeface="Ubuntu" panose="020B0504030602030204" pitchFamily="34" charset="0"/>
              </a:rPr>
              <a:t> et l’</a:t>
            </a:r>
            <a:r>
              <a:rPr lang="fr-FR" sz="2400" dirty="0" err="1">
                <a:latin typeface="Ubuntu" panose="020B0504030602030204" pitchFamily="34" charset="0"/>
              </a:rPr>
              <a:t>Unistra</a:t>
            </a:r>
            <a:r>
              <a:rPr lang="fr-FR" sz="2400" dirty="0">
                <a:latin typeface="Ubuntu" panose="020B0504030602030204" pitchFamily="34" charset="0"/>
              </a:rPr>
              <a:t> dans le cadre de l’appel à projets du MESR</a:t>
            </a:r>
          </a:p>
          <a:p>
            <a:pPr algn="just"/>
            <a:endParaRPr lang="fr-FR" sz="2400" dirty="0">
              <a:latin typeface="Ubuntu" panose="020B05040306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Ubuntu" panose="020B0504030602030204" pitchFamily="34" charset="0"/>
              </a:rPr>
              <a:t>Dématérialisation des </a:t>
            </a:r>
            <a:r>
              <a:rPr lang="fr-FR" sz="2400" b="1" dirty="0">
                <a:latin typeface="Ubuntu" panose="020B0504030602030204" pitchFamily="34" charset="0"/>
              </a:rPr>
              <a:t>procédures administratives</a:t>
            </a:r>
            <a:r>
              <a:rPr lang="fr-FR" sz="2400" dirty="0">
                <a:latin typeface="Ubuntu" panose="020B0504030602030204" pitchFamily="34" charset="0"/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Ubuntu" panose="020B0504030602030204" pitchFamily="34" charset="0"/>
              </a:rPr>
              <a:t>Amélioration du </a:t>
            </a:r>
            <a:r>
              <a:rPr lang="fr-FR" sz="2400" b="1" dirty="0">
                <a:latin typeface="Ubuntu" panose="020B0504030602030204" pitchFamily="34" charset="0"/>
              </a:rPr>
              <a:t>suivi et de la gestion</a:t>
            </a:r>
            <a:r>
              <a:rPr lang="fr-FR" sz="2400" dirty="0">
                <a:latin typeface="Ubuntu" panose="020B0504030602030204" pitchFamily="34" charset="0"/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Ubuntu" panose="020B0504030602030204" pitchFamily="34" charset="0"/>
              </a:rPr>
              <a:t>Participation à la mise en œuvre de la Charte </a:t>
            </a:r>
            <a:r>
              <a:rPr lang="fr-FR" sz="2400" b="1" dirty="0">
                <a:latin typeface="Ubuntu" panose="020B0504030602030204" pitchFamily="34" charset="0"/>
              </a:rPr>
              <a:t>Erasmus </a:t>
            </a:r>
            <a:r>
              <a:rPr lang="fr-FR" sz="2400" b="1" dirty="0" err="1">
                <a:latin typeface="Ubuntu" panose="020B0504030602030204" pitchFamily="34" charset="0"/>
              </a:rPr>
              <a:t>Without</a:t>
            </a:r>
            <a:r>
              <a:rPr lang="fr-FR" sz="2400" b="1" dirty="0">
                <a:latin typeface="Ubuntu" panose="020B0504030602030204" pitchFamily="34" charset="0"/>
              </a:rPr>
              <a:t> Paper</a:t>
            </a:r>
          </a:p>
          <a:p>
            <a:pPr algn="just"/>
            <a:r>
              <a:rPr lang="fr-FR" sz="2400" dirty="0">
                <a:latin typeface="Ubuntu" panose="020B0504030602030204" pitchFamily="34" charset="0"/>
              </a:rPr>
              <a:t> </a:t>
            </a:r>
          </a:p>
          <a:p>
            <a:pPr algn="just"/>
            <a:r>
              <a:rPr lang="fr-FR" sz="2400" dirty="0">
                <a:latin typeface="Ubuntu" panose="020B0504030602030204" pitchFamily="34" charset="0"/>
              </a:rPr>
              <a:t>Outil mis à disposition de tous les établissements de l’ESR français en open-source ou en mode SaaS. </a:t>
            </a:r>
          </a:p>
          <a:p>
            <a:pPr algn="just"/>
            <a:r>
              <a:rPr lang="fr-FR" sz="2400" dirty="0">
                <a:latin typeface="Ubuntu" panose="020B0504030602030204" pitchFamily="34" charset="0"/>
              </a:rPr>
              <a:t>Prévu pour être pleinement </a:t>
            </a:r>
            <a:r>
              <a:rPr lang="fr-FR" sz="2400" b="1" dirty="0">
                <a:latin typeface="Ubuntu" panose="020B0504030602030204" pitchFamily="34" charset="0"/>
              </a:rPr>
              <a:t>adaptable et intégrable </a:t>
            </a:r>
            <a:r>
              <a:rPr lang="fr-FR" sz="2400" dirty="0">
                <a:latin typeface="Ubuntu" panose="020B0504030602030204" pitchFamily="34" charset="0"/>
              </a:rPr>
              <a:t>aux différentes configurations des établissements.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6374A6-02C6-41A9-B1A0-BBC090779BBA}"/>
              </a:ext>
            </a:extLst>
          </p:cNvPr>
          <p:cNvSpPr txBox="1"/>
          <p:nvPr/>
        </p:nvSpPr>
        <p:spPr>
          <a:xfrm>
            <a:off x="546431" y="401444"/>
            <a:ext cx="506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PRÉSENTATION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7F9438A-F8FB-4804-963E-4C50E707B814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7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5937928-27AA-45E9-A594-18BE19EBAF3B}"/>
              </a:ext>
            </a:extLst>
          </p:cNvPr>
          <p:cNvSpPr txBox="1"/>
          <p:nvPr/>
        </p:nvSpPr>
        <p:spPr>
          <a:xfrm>
            <a:off x="576262" y="1680871"/>
            <a:ext cx="110394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dirty="0"/>
              <a:t>Février</a:t>
            </a:r>
            <a:r>
              <a:rPr lang="fr-FR" sz="2200" dirty="0"/>
              <a:t> </a:t>
            </a:r>
            <a:r>
              <a:rPr lang="fr-FR" sz="2200" b="1" dirty="0"/>
              <a:t>2020</a:t>
            </a:r>
            <a:r>
              <a:rPr lang="fr-FR" sz="2200" dirty="0"/>
              <a:t> : la Commission européenne publie la </a:t>
            </a:r>
            <a:r>
              <a:rPr lang="fr-FR" sz="2200" b="1" dirty="0"/>
              <a:t>Charte Erasmus+ pour l’Enseignement Supérieur 2021/2027</a:t>
            </a:r>
            <a:r>
              <a:rPr lang="fr-FR" sz="2200" dirty="0"/>
              <a:t>. Elle encadre les obligations en termes de digitalisation et a pour objectif de fluidifier et sécuriser la gestion administrative des mobilités Erasmus+ et ainsi alléger le travail des coordinateurs Erasmus+ dans les établissements.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6374A6-02C6-41A9-B1A0-BBC090779BBA}"/>
              </a:ext>
            </a:extLst>
          </p:cNvPr>
          <p:cNvSpPr txBox="1"/>
          <p:nvPr/>
        </p:nvSpPr>
        <p:spPr>
          <a:xfrm>
            <a:off x="546431" y="401444"/>
            <a:ext cx="506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HISTORIQUE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7F9438A-F8FB-4804-963E-4C50E707B814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2E61F4-6775-46E4-BB50-4A10D25BD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>
            <a:off x="2086552" y="3333932"/>
            <a:ext cx="8018893" cy="352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4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5937928-27AA-45E9-A594-18BE19EBAF3B}"/>
              </a:ext>
            </a:extLst>
          </p:cNvPr>
          <p:cNvSpPr txBox="1"/>
          <p:nvPr/>
        </p:nvSpPr>
        <p:spPr>
          <a:xfrm>
            <a:off x="576262" y="1680871"/>
            <a:ext cx="110394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Novembre 2021</a:t>
            </a:r>
            <a:r>
              <a:rPr lang="fr-FR" sz="2400" dirty="0"/>
              <a:t> :</a:t>
            </a:r>
            <a:r>
              <a:rPr lang="fr-FR" sz="2400" b="1" dirty="0"/>
              <a:t> </a:t>
            </a:r>
            <a:r>
              <a:rPr lang="fr-FR" sz="2400" dirty="0"/>
              <a:t>l’association RISUP, l’AMUE et l’Agence Erasmus+ France se rencontrent pour évoquer les obligations de digitalisation des procédures liées à la mobilité. Ils constatent le manque d’outil répondant aux spécificités de la mobilité internationale (seuls 3 établissements sur 40 déclarent disposer d’une solution, mais sans exploitation des données. Pour l’établissement le plus avancé, la seule exploitation s’avère être l’édition d’un document papier).</a:t>
            </a:r>
          </a:p>
          <a:p>
            <a:pPr algn="just"/>
            <a:r>
              <a:rPr lang="fr-FR" sz="2400" b="1" dirty="0"/>
              <a:t>Décembre 2021 : </a:t>
            </a:r>
            <a:r>
              <a:rPr lang="fr-FR" sz="2400" dirty="0" err="1"/>
              <a:t>Unicaen</a:t>
            </a:r>
            <a:r>
              <a:rPr lang="fr-FR" sz="2400" dirty="0"/>
              <a:t> et </a:t>
            </a:r>
            <a:r>
              <a:rPr lang="fr-FR" sz="2400" dirty="0" err="1"/>
              <a:t>Unistra</a:t>
            </a:r>
            <a:r>
              <a:rPr lang="fr-FR" sz="2400" dirty="0"/>
              <a:t>, s’associent et répondent à l’appel à projets « Services numériques aux étudiants » du MESR. </a:t>
            </a:r>
          </a:p>
          <a:p>
            <a:pPr algn="just"/>
            <a:r>
              <a:rPr lang="fr-FR" sz="2400" b="1" dirty="0"/>
              <a:t>Mars</a:t>
            </a:r>
            <a:r>
              <a:rPr lang="fr-FR" sz="2400" dirty="0"/>
              <a:t> </a:t>
            </a:r>
            <a:r>
              <a:rPr lang="fr-FR" sz="2400" b="1" dirty="0"/>
              <a:t>2022 :</a:t>
            </a:r>
            <a:r>
              <a:rPr lang="fr-FR" sz="2400" dirty="0"/>
              <a:t> le projet SMILE se voit attribuer une subvention pour le développement d’un Système de gestion en ligne des publics en mobilité internationale.</a:t>
            </a:r>
          </a:p>
          <a:p>
            <a:pPr algn="just"/>
            <a:r>
              <a:rPr lang="fr-FR" sz="2400" b="1" dirty="0"/>
              <a:t>Juin 2024 </a:t>
            </a:r>
            <a:r>
              <a:rPr lang="fr-FR" sz="2400" dirty="0"/>
              <a:t>: l’application SMILE est proposée aux établissements de l’Enseignement supérieurs et de la Recherche.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6374A6-02C6-41A9-B1A0-BBC090779BBA}"/>
              </a:ext>
            </a:extLst>
          </p:cNvPr>
          <p:cNvSpPr txBox="1"/>
          <p:nvPr/>
        </p:nvSpPr>
        <p:spPr>
          <a:xfrm>
            <a:off x="546431" y="401444"/>
            <a:ext cx="506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HISTORIQUE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7F9438A-F8FB-4804-963E-4C50E707B814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0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034E29-EE15-454D-863A-D08F6222B105}"/>
              </a:ext>
            </a:extLst>
          </p:cNvPr>
          <p:cNvSpPr txBox="1"/>
          <p:nvPr/>
        </p:nvSpPr>
        <p:spPr>
          <a:xfrm>
            <a:off x="546431" y="401444"/>
            <a:ext cx="506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LES OBJECTIFS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498785-44D3-4C24-953D-6E97ACBFC126}"/>
              </a:ext>
            </a:extLst>
          </p:cNvPr>
          <p:cNvSpPr txBox="1"/>
          <p:nvPr/>
        </p:nvSpPr>
        <p:spPr>
          <a:xfrm>
            <a:off x="1805665" y="1844906"/>
            <a:ext cx="9892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Ubuntu" panose="020B0504030602030204" pitchFamily="34" charset="0"/>
              </a:rPr>
              <a:t>Développer un outil numérique de scolarité</a:t>
            </a:r>
            <a:r>
              <a:rPr lang="fr-FR" sz="2800" dirty="0">
                <a:latin typeface="Ubuntu" panose="020B0504030602030204" pitchFamily="34" charset="0"/>
              </a:rPr>
              <a:t> dédié à la mobilité internationale entrante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1C7E2D-8BF1-4D78-9E8B-897309AB7B6C}"/>
              </a:ext>
            </a:extLst>
          </p:cNvPr>
          <p:cNvSpPr txBox="1"/>
          <p:nvPr/>
        </p:nvSpPr>
        <p:spPr>
          <a:xfrm>
            <a:off x="1824139" y="4381575"/>
            <a:ext cx="97142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Ubuntu" panose="020B0504030602030204" pitchFamily="34" charset="0"/>
              </a:rPr>
              <a:t>Faciliter les démarches administratives</a:t>
            </a:r>
            <a:r>
              <a:rPr lang="fr-FR" sz="2800" dirty="0">
                <a:latin typeface="Ubuntu" panose="020B0504030602030204" pitchFamily="34" charset="0"/>
              </a:rPr>
              <a:t> des personnes en mobilité entrante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EC0269-EF22-468B-9A6F-F073095F0E04}"/>
              </a:ext>
            </a:extLst>
          </p:cNvPr>
          <p:cNvSpPr txBox="1"/>
          <p:nvPr/>
        </p:nvSpPr>
        <p:spPr>
          <a:xfrm>
            <a:off x="1824139" y="5700781"/>
            <a:ext cx="9873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Ubuntu" panose="020B0504030602030204" pitchFamily="34" charset="0"/>
              </a:rPr>
              <a:t>Fiabiliser</a:t>
            </a:r>
            <a:r>
              <a:rPr lang="fr-FR" sz="2800" dirty="0">
                <a:latin typeface="Ubuntu" panose="020B0504030602030204" pitchFamily="34" charset="0"/>
              </a:rPr>
              <a:t> les données grâce à un système d’identification sécurisé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CC15E91-53F9-4FEA-BBD8-2BEB59A22927}"/>
              </a:ext>
            </a:extLst>
          </p:cNvPr>
          <p:cNvGrpSpPr/>
          <p:nvPr/>
        </p:nvGrpSpPr>
        <p:grpSpPr>
          <a:xfrm>
            <a:off x="-927898" y="5706026"/>
            <a:ext cx="2429164" cy="882180"/>
            <a:chOff x="-1059875" y="5379454"/>
            <a:chExt cx="2429164" cy="882180"/>
          </a:xfrm>
        </p:grpSpPr>
        <p:sp>
          <p:nvSpPr>
            <p:cNvPr id="10" name="Flèche : chevron 9">
              <a:extLst>
                <a:ext uri="{FF2B5EF4-FFF2-40B4-BE49-F238E27FC236}">
                  <a16:creationId xmlns:a16="http://schemas.microsoft.com/office/drawing/2014/main" id="{95428A87-0E23-47CF-8240-B1FEB8E34ED3}"/>
                </a:ext>
              </a:extLst>
            </p:cNvPr>
            <p:cNvSpPr/>
            <p:nvPr/>
          </p:nvSpPr>
          <p:spPr>
            <a:xfrm>
              <a:off x="-1059875" y="5379454"/>
              <a:ext cx="2429164" cy="882180"/>
            </a:xfrm>
            <a:prstGeom prst="chevron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12" name="Graphique 11" descr="Verrou avec un remplissage uni">
              <a:extLst>
                <a:ext uri="{FF2B5EF4-FFF2-40B4-BE49-F238E27FC236}">
                  <a16:creationId xmlns:a16="http://schemas.microsoft.com/office/drawing/2014/main" id="{70E3D992-F910-4944-BBAF-8B3012EB2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2153" y="5481108"/>
              <a:ext cx="678872" cy="678872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801EDF7-4617-44EC-95E5-C2548A3DE6C6}"/>
              </a:ext>
            </a:extLst>
          </p:cNvPr>
          <p:cNvGrpSpPr/>
          <p:nvPr/>
        </p:nvGrpSpPr>
        <p:grpSpPr>
          <a:xfrm>
            <a:off x="-927898" y="4422378"/>
            <a:ext cx="2429164" cy="882180"/>
            <a:chOff x="-1059875" y="4095806"/>
            <a:chExt cx="2429164" cy="882180"/>
          </a:xfrm>
        </p:grpSpPr>
        <p:sp>
          <p:nvSpPr>
            <p:cNvPr id="21" name="Flèche : chevron 20">
              <a:extLst>
                <a:ext uri="{FF2B5EF4-FFF2-40B4-BE49-F238E27FC236}">
                  <a16:creationId xmlns:a16="http://schemas.microsoft.com/office/drawing/2014/main" id="{2BB81DD2-9DE8-4618-A464-1BDE839ACCDF}"/>
                </a:ext>
              </a:extLst>
            </p:cNvPr>
            <p:cNvSpPr/>
            <p:nvPr/>
          </p:nvSpPr>
          <p:spPr>
            <a:xfrm>
              <a:off x="-1059875" y="4095806"/>
              <a:ext cx="2429164" cy="882180"/>
            </a:xfrm>
            <a:prstGeom prst="chevron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16" name="Graphique 15" descr="Liste avec un remplissage uni">
              <a:extLst>
                <a:ext uri="{FF2B5EF4-FFF2-40B4-BE49-F238E27FC236}">
                  <a16:creationId xmlns:a16="http://schemas.microsoft.com/office/drawing/2014/main" id="{ED0A5DCB-36E4-474E-B01B-697C7C03B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1835" y="4153344"/>
              <a:ext cx="757427" cy="757427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B9698B46-CECC-48B0-8752-C763070F9DC9}"/>
              </a:ext>
            </a:extLst>
          </p:cNvPr>
          <p:cNvSpPr txBox="1"/>
          <p:nvPr/>
        </p:nvSpPr>
        <p:spPr>
          <a:xfrm>
            <a:off x="1805665" y="3102766"/>
            <a:ext cx="9873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Ubuntu" panose="020B0504030602030204" pitchFamily="34" charset="0"/>
              </a:rPr>
              <a:t>Proposer un outil </a:t>
            </a:r>
            <a:r>
              <a:rPr lang="fr-FR" sz="2800" b="1" dirty="0">
                <a:latin typeface="Ubuntu" panose="020B0504030602030204" pitchFamily="34" charset="0"/>
              </a:rPr>
              <a:t>interopérable</a:t>
            </a:r>
            <a:r>
              <a:rPr lang="fr-FR" sz="2800" dirty="0">
                <a:latin typeface="Ubuntu" panose="020B0504030602030204" pitchFamily="34" charset="0"/>
              </a:rPr>
              <a:t> avec les différents systèmes d’information.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A62E0C4-FF18-44BE-A4F4-E3B3E85CCF92}"/>
              </a:ext>
            </a:extLst>
          </p:cNvPr>
          <p:cNvGrpSpPr/>
          <p:nvPr/>
        </p:nvGrpSpPr>
        <p:grpSpPr>
          <a:xfrm>
            <a:off x="-927898" y="3138730"/>
            <a:ext cx="2429164" cy="882180"/>
            <a:chOff x="-1059875" y="2812158"/>
            <a:chExt cx="2429164" cy="882180"/>
          </a:xfrm>
        </p:grpSpPr>
        <p:sp>
          <p:nvSpPr>
            <p:cNvPr id="22" name="Flèche : chevron 21">
              <a:extLst>
                <a:ext uri="{FF2B5EF4-FFF2-40B4-BE49-F238E27FC236}">
                  <a16:creationId xmlns:a16="http://schemas.microsoft.com/office/drawing/2014/main" id="{2D72573D-7CDF-41AB-8C33-3F26186D290C}"/>
                </a:ext>
              </a:extLst>
            </p:cNvPr>
            <p:cNvSpPr/>
            <p:nvPr/>
          </p:nvSpPr>
          <p:spPr>
            <a:xfrm>
              <a:off x="-1059875" y="2812158"/>
              <a:ext cx="2429164" cy="882180"/>
            </a:xfrm>
            <a:prstGeom prst="chevron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0" name="Graphique 19" descr="Réseau avec un remplissage uni">
              <a:extLst>
                <a:ext uri="{FF2B5EF4-FFF2-40B4-BE49-F238E27FC236}">
                  <a16:creationId xmlns:a16="http://schemas.microsoft.com/office/drawing/2014/main" id="{9C086800-315D-4462-958C-E991A0F1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39552">
              <a:off x="214551" y="2824549"/>
              <a:ext cx="774076" cy="774076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24946D5-69E0-47FB-ACE4-050222B84986}"/>
              </a:ext>
            </a:extLst>
          </p:cNvPr>
          <p:cNvGrpSpPr/>
          <p:nvPr/>
        </p:nvGrpSpPr>
        <p:grpSpPr>
          <a:xfrm>
            <a:off x="-921968" y="1855082"/>
            <a:ext cx="2429164" cy="882180"/>
            <a:chOff x="-1059875" y="1528510"/>
            <a:chExt cx="2429164" cy="882180"/>
          </a:xfrm>
        </p:grpSpPr>
        <p:sp>
          <p:nvSpPr>
            <p:cNvPr id="23" name="Flèche : chevron 22">
              <a:extLst>
                <a:ext uri="{FF2B5EF4-FFF2-40B4-BE49-F238E27FC236}">
                  <a16:creationId xmlns:a16="http://schemas.microsoft.com/office/drawing/2014/main" id="{6554E153-5023-4536-944E-7E4A33707E00}"/>
                </a:ext>
              </a:extLst>
            </p:cNvPr>
            <p:cNvSpPr/>
            <p:nvPr/>
          </p:nvSpPr>
          <p:spPr>
            <a:xfrm>
              <a:off x="-1059875" y="1528510"/>
              <a:ext cx="2429164" cy="882180"/>
            </a:xfrm>
            <a:prstGeom prst="chevron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18" name="Graphique 17" descr="Écran avec un remplissage uni">
              <a:extLst>
                <a:ext uri="{FF2B5EF4-FFF2-40B4-BE49-F238E27FC236}">
                  <a16:creationId xmlns:a16="http://schemas.microsoft.com/office/drawing/2014/main" id="{DE1C5256-DB72-4DBA-9968-154E3122D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4707" y="1569432"/>
              <a:ext cx="796636" cy="796636"/>
            </a:xfrm>
            <a:prstGeom prst="rect">
              <a:avLst/>
            </a:prstGeom>
          </p:spPr>
        </p:pic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096E76E-B57C-4A84-A98C-D20C51FEA456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6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501469-A649-4E35-95D7-8B1631788B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48" y="3768983"/>
            <a:ext cx="2006989" cy="62182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0D8C240-CBD7-4D34-8B8B-42DDFBDC093E}"/>
              </a:ext>
            </a:extLst>
          </p:cNvPr>
          <p:cNvGrpSpPr/>
          <p:nvPr/>
        </p:nvGrpSpPr>
        <p:grpSpPr>
          <a:xfrm>
            <a:off x="1112050" y="1507267"/>
            <a:ext cx="10266103" cy="5313025"/>
            <a:chOff x="885806" y="1397000"/>
            <a:chExt cx="10333357" cy="533284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B051837-E191-41D2-87A3-19B4603F05D5}"/>
                </a:ext>
              </a:extLst>
            </p:cNvPr>
            <p:cNvSpPr/>
            <p:nvPr/>
          </p:nvSpPr>
          <p:spPr>
            <a:xfrm>
              <a:off x="885806" y="1397000"/>
              <a:ext cx="2121585" cy="1321546"/>
            </a:xfrm>
            <a:prstGeom prst="ellipse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Providers Erasmus </a:t>
              </a:r>
              <a:r>
                <a:rPr lang="fr-FR" sz="1100" i="1" dirty="0"/>
                <a:t>(</a:t>
              </a:r>
              <a:r>
                <a:rPr lang="fr-FR" sz="1100" i="1" dirty="0" err="1"/>
                <a:t>MoveOn</a:t>
              </a:r>
              <a:r>
                <a:rPr lang="fr-FR" sz="1100" i="1" dirty="0"/>
                <a:t>, </a:t>
              </a:r>
              <a:r>
                <a:rPr lang="fr-FR" sz="1100" i="1" dirty="0" err="1"/>
                <a:t>Mobility</a:t>
              </a:r>
              <a:r>
                <a:rPr lang="fr-FR" sz="1100" i="1" dirty="0"/>
                <a:t> Online…)</a:t>
              </a:r>
              <a:endParaRPr lang="fr-FR" sz="1400" i="1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A3C1472-79F1-4D66-9F9D-63B376EABC34}"/>
                </a:ext>
              </a:extLst>
            </p:cNvPr>
            <p:cNvSpPr/>
            <p:nvPr/>
          </p:nvSpPr>
          <p:spPr>
            <a:xfrm>
              <a:off x="5268967" y="1397001"/>
              <a:ext cx="1883455" cy="1321546"/>
            </a:xfrm>
            <a:prstGeom prst="ellipse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Erasmus Digital+ EWP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B8448D4-7ABA-4B40-9068-B78C33FC889A}"/>
                </a:ext>
              </a:extLst>
            </p:cNvPr>
            <p:cNvSpPr/>
            <p:nvPr/>
          </p:nvSpPr>
          <p:spPr>
            <a:xfrm>
              <a:off x="8938468" y="1816085"/>
              <a:ext cx="1615550" cy="1321545"/>
            </a:xfrm>
            <a:prstGeom prst="ellipse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EMREX </a:t>
              </a:r>
              <a:r>
                <a:rPr lang="fr-FR" b="1" dirty="0" err="1"/>
                <a:t>Nework</a:t>
              </a:r>
              <a:endParaRPr lang="fr-FR" b="1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BA0D5F9-3236-42A1-8118-0DC23B65B89A}"/>
                </a:ext>
              </a:extLst>
            </p:cNvPr>
            <p:cNvSpPr/>
            <p:nvPr/>
          </p:nvSpPr>
          <p:spPr>
            <a:xfrm>
              <a:off x="8055045" y="5370133"/>
              <a:ext cx="1615550" cy="1321545"/>
            </a:xfrm>
            <a:prstGeom prst="ellipse">
              <a:avLst/>
            </a:prstGeom>
            <a:solidFill>
              <a:srgbClr val="039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/>
                <a:t>Egracons</a:t>
              </a:r>
              <a:endParaRPr lang="fr-FR" b="1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E3513BC-75A8-46F6-9DFF-E7D664DC75D0}"/>
                </a:ext>
              </a:extLst>
            </p:cNvPr>
            <p:cNvSpPr/>
            <p:nvPr/>
          </p:nvSpPr>
          <p:spPr>
            <a:xfrm>
              <a:off x="4209602" y="5546094"/>
              <a:ext cx="1909080" cy="1183754"/>
            </a:xfrm>
            <a:prstGeom prst="ellipse">
              <a:avLst/>
            </a:prstGeom>
            <a:solidFill>
              <a:srgbClr val="ACEEF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SI Décisionnel </a:t>
              </a:r>
              <a:r>
                <a:rPr lang="fr-FR" sz="1200" i="1" dirty="0">
                  <a:solidFill>
                    <a:schemeClr val="bg1"/>
                  </a:solidFill>
                </a:rPr>
                <a:t>(</a:t>
              </a:r>
              <a:r>
                <a:rPr lang="fr-FR" sz="1200" i="1" dirty="0" err="1">
                  <a:solidFill>
                    <a:schemeClr val="bg1"/>
                  </a:solidFill>
                </a:rPr>
                <a:t>Digdash</a:t>
              </a:r>
              <a:r>
                <a:rPr lang="fr-FR" sz="1200" i="1" dirty="0">
                  <a:solidFill>
                    <a:schemeClr val="bg1"/>
                  </a:solidFill>
                </a:rPr>
                <a:t>,…)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39B1507-9BEB-4E18-9271-EC3EA6461ABD}"/>
                </a:ext>
              </a:extLst>
            </p:cNvPr>
            <p:cNvSpPr/>
            <p:nvPr/>
          </p:nvSpPr>
          <p:spPr>
            <a:xfrm>
              <a:off x="1035267" y="3610134"/>
              <a:ext cx="1844254" cy="1321546"/>
            </a:xfrm>
            <a:prstGeom prst="ellipse">
              <a:avLst/>
            </a:prstGeom>
            <a:noFill/>
            <a:ln w="57150">
              <a:solidFill>
                <a:srgbClr val="039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39DC1"/>
                  </a:solidFill>
                </a:rPr>
                <a:t>SI Scolarité </a:t>
              </a:r>
              <a:r>
                <a:rPr lang="fr-FR" sz="1200" i="1" dirty="0">
                  <a:solidFill>
                    <a:srgbClr val="039DC1"/>
                  </a:solidFill>
                </a:rPr>
                <a:t>(Pégase, Apogée,…)</a:t>
              </a:r>
              <a:endParaRPr lang="fr-FR" sz="1600" i="1" dirty="0">
                <a:solidFill>
                  <a:srgbClr val="039DC1"/>
                </a:solidFill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662B3C0-B040-4A2B-B833-3E95E5F342BB}"/>
                </a:ext>
              </a:extLst>
            </p:cNvPr>
            <p:cNvGrpSpPr/>
            <p:nvPr/>
          </p:nvGrpSpPr>
          <p:grpSpPr>
            <a:xfrm>
              <a:off x="10229163" y="3687496"/>
              <a:ext cx="990000" cy="991466"/>
              <a:chOff x="10008554" y="3252810"/>
              <a:chExt cx="992726" cy="1215375"/>
            </a:xfrm>
          </p:grpSpPr>
          <p:pic>
            <p:nvPicPr>
              <p:cNvPr id="12" name="Graphique 11" descr="Toque d'étudiant avec un remplissage uni">
                <a:extLst>
                  <a:ext uri="{FF2B5EF4-FFF2-40B4-BE49-F238E27FC236}">
                    <a16:creationId xmlns:a16="http://schemas.microsoft.com/office/drawing/2014/main" id="{321806C0-4748-4B52-A90A-F61B8AEB9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107690" y="3468744"/>
                <a:ext cx="815388" cy="815387"/>
              </a:xfrm>
              <a:prstGeom prst="rect">
                <a:avLst/>
              </a:prstGeom>
            </p:spPr>
          </p:pic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30943793-FD2D-403C-9214-0E679FA91227}"/>
                  </a:ext>
                </a:extLst>
              </p:cNvPr>
              <p:cNvSpPr/>
              <p:nvPr/>
            </p:nvSpPr>
            <p:spPr>
              <a:xfrm>
                <a:off x="10008554" y="3252810"/>
                <a:ext cx="992726" cy="1215375"/>
              </a:xfrm>
              <a:prstGeom prst="ellipse">
                <a:avLst/>
              </a:prstGeom>
              <a:noFill/>
              <a:ln w="57150">
                <a:solidFill>
                  <a:srgbClr val="039D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25267124-1522-4357-A570-2E480CB26F1C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3007391" y="2057774"/>
              <a:ext cx="2261576" cy="1"/>
            </a:xfrm>
            <a:prstGeom prst="straightConnector1">
              <a:avLst/>
            </a:prstGeom>
            <a:ln w="57150">
              <a:solidFill>
                <a:srgbClr val="039DC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B8E4E065-8515-43EB-85EC-2B03FA50EBF9}"/>
                </a:ext>
              </a:extLst>
            </p:cNvPr>
            <p:cNvCxnSpPr>
              <a:cxnSpLocks/>
              <a:stCxn id="6" idx="4"/>
              <a:endCxn id="13" idx="0"/>
            </p:cNvCxnSpPr>
            <p:nvPr/>
          </p:nvCxnSpPr>
          <p:spPr>
            <a:xfrm>
              <a:off x="1946599" y="2718546"/>
              <a:ext cx="10795" cy="891588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C6B47A05-79A3-4DCF-A0AE-607DB5779CA2}"/>
                </a:ext>
              </a:extLst>
            </p:cNvPr>
            <p:cNvCxnSpPr>
              <a:cxnSpLocks/>
              <a:stCxn id="13" idx="4"/>
              <a:endCxn id="10" idx="2"/>
            </p:cNvCxnSpPr>
            <p:nvPr/>
          </p:nvCxnSpPr>
          <p:spPr>
            <a:xfrm>
              <a:off x="1957394" y="4931680"/>
              <a:ext cx="2252208" cy="1206291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A61BE1F6-5AC5-4A6C-91F9-5BD8C26BFA54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2879521" y="4139455"/>
              <a:ext cx="2112501" cy="131452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866991B3-81AC-4A88-AD0C-858EC0E86B89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5164142" y="4493357"/>
              <a:ext cx="344710" cy="1052737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96AD1B26-864B-408A-96DB-C4C0BBEF3FDB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>
              <a:off x="6876597" y="2525011"/>
              <a:ext cx="158653" cy="1197329"/>
            </a:xfrm>
            <a:prstGeom prst="straightConnector1">
              <a:avLst/>
            </a:prstGeom>
            <a:ln w="57150">
              <a:solidFill>
                <a:srgbClr val="039DC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001EACA0-3EA9-42C5-92F3-8CA79380E80E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7035250" y="4544276"/>
              <a:ext cx="1256386" cy="1019392"/>
            </a:xfrm>
            <a:prstGeom prst="straightConnector1">
              <a:avLst/>
            </a:prstGeom>
            <a:ln w="57150">
              <a:solidFill>
                <a:srgbClr val="039DC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653C074A-E9C6-4750-AF95-D9B68CD074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8769" y="4281082"/>
              <a:ext cx="1285858" cy="1042697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F51A076D-444A-42BF-913F-B4FE9290E94D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>
              <a:off x="7478749" y="4149837"/>
              <a:ext cx="2750414" cy="33392"/>
            </a:xfrm>
            <a:prstGeom prst="straightConnector1">
              <a:avLst/>
            </a:prstGeom>
            <a:ln w="57150">
              <a:solidFill>
                <a:srgbClr val="039DC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2125CE64-7CFA-47FF-9531-0C4B0D25128E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7368663" y="2944095"/>
              <a:ext cx="1806397" cy="974688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C7619EE-8B6D-436C-97FA-7A861BC1D12F}"/>
                </a:ext>
              </a:extLst>
            </p:cNvPr>
            <p:cNvSpPr txBox="1"/>
            <p:nvPr/>
          </p:nvSpPr>
          <p:spPr>
            <a:xfrm>
              <a:off x="3657600" y="1839930"/>
              <a:ext cx="94362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Learning agreement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399995B-7768-44D6-ACB8-57825B35F84F}"/>
                </a:ext>
              </a:extLst>
            </p:cNvPr>
            <p:cNvSpPr txBox="1"/>
            <p:nvPr/>
          </p:nvSpPr>
          <p:spPr>
            <a:xfrm>
              <a:off x="8551947" y="3969227"/>
              <a:ext cx="1077033" cy="416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Learning agreement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8707EC7-ED3C-4344-9274-45C71C03C266}"/>
                </a:ext>
              </a:extLst>
            </p:cNvPr>
            <p:cNvSpPr txBox="1"/>
            <p:nvPr/>
          </p:nvSpPr>
          <p:spPr>
            <a:xfrm>
              <a:off x="1311520" y="2982243"/>
              <a:ext cx="1289441" cy="232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OPI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F3E4EC0-C03D-49A0-90C1-EA87FDEC15BC}"/>
                </a:ext>
              </a:extLst>
            </p:cNvPr>
            <p:cNvSpPr txBox="1"/>
            <p:nvPr/>
          </p:nvSpPr>
          <p:spPr>
            <a:xfrm>
              <a:off x="2390492" y="5431802"/>
              <a:ext cx="1415862" cy="4440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rgbClr val="039DC1"/>
                  </a:solidFill>
                </a:rPr>
                <a:t>Inscriptions, résultats,…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915FA31-1C83-4EDB-B592-34FBC8970253}"/>
                </a:ext>
              </a:extLst>
            </p:cNvPr>
            <p:cNvSpPr txBox="1"/>
            <p:nvPr/>
          </p:nvSpPr>
          <p:spPr>
            <a:xfrm>
              <a:off x="4664295" y="4871640"/>
              <a:ext cx="1716594" cy="232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Indicateurs Erasmus+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72A45BD-CB7C-4C4F-BF7B-A99AD4230A9D}"/>
                </a:ext>
              </a:extLst>
            </p:cNvPr>
            <p:cNvSpPr txBox="1"/>
            <p:nvPr/>
          </p:nvSpPr>
          <p:spPr>
            <a:xfrm>
              <a:off x="3241497" y="3925051"/>
              <a:ext cx="12858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Offre de formation, notes des étudiants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790E04BA-7B6C-4761-A029-47F6AA9B5962}"/>
                </a:ext>
              </a:extLst>
            </p:cNvPr>
            <p:cNvSpPr txBox="1"/>
            <p:nvPr/>
          </p:nvSpPr>
          <p:spPr>
            <a:xfrm>
              <a:off x="7744171" y="4703445"/>
              <a:ext cx="14640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Table de conversion notes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BB063A0A-7797-4C53-99DC-F3DFAD19D8A8}"/>
                </a:ext>
              </a:extLst>
            </p:cNvPr>
            <p:cNvSpPr txBox="1"/>
            <p:nvPr/>
          </p:nvSpPr>
          <p:spPr>
            <a:xfrm>
              <a:off x="7763110" y="3211626"/>
              <a:ext cx="11897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Notes, MCC, documents PDF</a:t>
              </a:r>
            </a:p>
          </p:txBody>
        </p: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217C5336-B80B-43FC-B7BE-70544EB1B679}"/>
                </a:ext>
              </a:extLst>
            </p:cNvPr>
            <p:cNvCxnSpPr>
              <a:cxnSpLocks/>
            </p:cNvCxnSpPr>
            <p:nvPr/>
          </p:nvCxnSpPr>
          <p:spPr>
            <a:xfrm>
              <a:off x="6118682" y="2570487"/>
              <a:ext cx="0" cy="1151853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A084C900-4B4C-429A-AFCF-B71F97201C68}"/>
                </a:ext>
              </a:extLst>
            </p:cNvPr>
            <p:cNvSpPr txBox="1"/>
            <p:nvPr/>
          </p:nvSpPr>
          <p:spPr>
            <a:xfrm>
              <a:off x="5574423" y="2808480"/>
              <a:ext cx="10823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Informations étudiants en mobilité</a:t>
              </a:r>
            </a:p>
          </p:txBody>
        </p:sp>
        <p:cxnSp>
          <p:nvCxnSpPr>
            <p:cNvPr id="83" name="Connecteur droit avec flèche 82">
              <a:extLst>
                <a:ext uri="{FF2B5EF4-FFF2-40B4-BE49-F238E27FC236}">
                  <a16:creationId xmlns:a16="http://schemas.microsoft.com/office/drawing/2014/main" id="{C9D09E24-1E6C-406B-BD9D-403F6B5AED7E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V="1">
              <a:off x="5386421" y="2525011"/>
              <a:ext cx="158373" cy="1011038"/>
            </a:xfrm>
            <a:prstGeom prst="straightConnector1">
              <a:avLst/>
            </a:prstGeom>
            <a:ln w="57150">
              <a:solidFill>
                <a:srgbClr val="039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B5EDEE4E-E0B7-4E3B-ACE0-4DDEBC22DB3D}"/>
                </a:ext>
              </a:extLst>
            </p:cNvPr>
            <p:cNvSpPr txBox="1"/>
            <p:nvPr/>
          </p:nvSpPr>
          <p:spPr>
            <a:xfrm>
              <a:off x="6609909" y="2932208"/>
              <a:ext cx="1051157" cy="416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Learning agreement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59EBFE63-2F47-4BAE-9A64-BACA18F8E625}"/>
                </a:ext>
              </a:extLst>
            </p:cNvPr>
            <p:cNvSpPr txBox="1"/>
            <p:nvPr/>
          </p:nvSpPr>
          <p:spPr>
            <a:xfrm>
              <a:off x="5185833" y="3021455"/>
              <a:ext cx="430267" cy="232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ESI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BF28196-88AB-4DC3-AC44-FAD0A8276D8E}"/>
                </a:ext>
              </a:extLst>
            </p:cNvPr>
            <p:cNvSpPr txBox="1"/>
            <p:nvPr/>
          </p:nvSpPr>
          <p:spPr>
            <a:xfrm>
              <a:off x="7327775" y="4903434"/>
              <a:ext cx="771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39DC1"/>
                  </a:solidFill>
                </a:rPr>
                <a:t>Web services</a:t>
              </a: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5B7526EE-4454-40F5-9BFB-C57FA723BFC5}"/>
              </a:ext>
            </a:extLst>
          </p:cNvPr>
          <p:cNvSpPr txBox="1"/>
          <p:nvPr/>
        </p:nvSpPr>
        <p:spPr>
          <a:xfrm>
            <a:off x="546430" y="401444"/>
            <a:ext cx="891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L’INTÉGRATION DE SMILE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E9B9482-B018-4087-B82B-01F2E21E534E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7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1E65AB2D-A6EE-40C2-B7CD-E592D81A77F9}"/>
              </a:ext>
            </a:extLst>
          </p:cNvPr>
          <p:cNvGrpSpPr/>
          <p:nvPr/>
        </p:nvGrpSpPr>
        <p:grpSpPr>
          <a:xfrm>
            <a:off x="283517" y="1637574"/>
            <a:ext cx="11183140" cy="2677656"/>
            <a:chOff x="283517" y="1637574"/>
            <a:chExt cx="11183140" cy="2677656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139FE2D-7632-4AEC-841B-10AD7350E4DE}"/>
                </a:ext>
              </a:extLst>
            </p:cNvPr>
            <p:cNvSpPr txBox="1"/>
            <p:nvPr/>
          </p:nvSpPr>
          <p:spPr>
            <a:xfrm>
              <a:off x="2059709" y="1637574"/>
              <a:ext cx="9406948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2400" dirty="0">
                  <a:effectLst/>
                  <a:latin typeface="Ubuntu" panose="020B0504030602030204" pitchFamily="34" charset="0"/>
                </a:rPr>
                <a:t>SMILE est disponible : </a:t>
              </a:r>
            </a:p>
            <a:p>
              <a:pPr algn="just" rtl="0" fontAlgn="ctr">
                <a:spcBef>
                  <a:spcPts val="0"/>
                </a:spcBef>
                <a:spcAft>
                  <a:spcPts val="0"/>
                </a:spcAft>
              </a:pPr>
              <a:endParaRPr lang="fr-FR" sz="2400" b="1" dirty="0">
                <a:latin typeface="Ubuntu" panose="020B0504030602030204" pitchFamily="34" charset="0"/>
              </a:endParaRPr>
            </a:p>
            <a:p>
              <a:pPr algn="just"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2400" b="1" dirty="0">
                  <a:effectLst/>
                  <a:latin typeface="Ubuntu" panose="020B0504030602030204" pitchFamily="34" charset="0"/>
                </a:rPr>
                <a:t>En SAAS</a:t>
              </a:r>
              <a:r>
                <a:rPr lang="fr-FR" sz="2400" dirty="0">
                  <a:effectLst/>
                  <a:latin typeface="Ubuntu" panose="020B0504030602030204" pitchFamily="34" charset="0"/>
                </a:rPr>
                <a:t> : Modèle de distribution de l'application dans le cloud.  C'est à dire que l’application SMILE est hébergée chez un tiers (l’Université de Strasbourg), qui la rend disponibles via une connexion internet pour les utilisateurs.</a:t>
              </a:r>
            </a:p>
            <a:p>
              <a:pPr algn="just" rtl="0" fontAlgn="ctr">
                <a:spcBef>
                  <a:spcPts val="0"/>
                </a:spcBef>
                <a:spcAft>
                  <a:spcPts val="0"/>
                </a:spcAft>
              </a:pPr>
              <a:endParaRPr lang="fr-FR" sz="2400" b="1" dirty="0">
                <a:effectLst/>
                <a:latin typeface="Ubuntu" panose="020B0504030602030204" pitchFamily="34" charset="0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41612F3-FAFC-4F80-B4C1-44706D0DDFA3}"/>
                </a:ext>
              </a:extLst>
            </p:cNvPr>
            <p:cNvGrpSpPr/>
            <p:nvPr/>
          </p:nvGrpSpPr>
          <p:grpSpPr>
            <a:xfrm>
              <a:off x="283517" y="2383416"/>
              <a:ext cx="1440000" cy="1440000"/>
              <a:chOff x="283517" y="2383416"/>
              <a:chExt cx="1440000" cy="1440000"/>
            </a:xfrm>
          </p:grpSpPr>
          <p:pic>
            <p:nvPicPr>
              <p:cNvPr id="5" name="Graphique 4" descr="Nuage avec un remplissage uni">
                <a:extLst>
                  <a:ext uri="{FF2B5EF4-FFF2-40B4-BE49-F238E27FC236}">
                    <a16:creationId xmlns:a16="http://schemas.microsoft.com/office/drawing/2014/main" id="{0F0C0433-478F-4350-BE32-0CCA19D91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6437" y="2546664"/>
                <a:ext cx="1066800" cy="1066800"/>
              </a:xfrm>
              <a:prstGeom prst="rect">
                <a:avLst/>
              </a:prstGeom>
            </p:spPr>
          </p:pic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D09AB59F-1D07-4218-AB81-4D5D5189F6B0}"/>
                  </a:ext>
                </a:extLst>
              </p:cNvPr>
              <p:cNvSpPr/>
              <p:nvPr/>
            </p:nvSpPr>
            <p:spPr>
              <a:xfrm>
                <a:off x="283517" y="2383416"/>
                <a:ext cx="1440000" cy="1440000"/>
              </a:xfrm>
              <a:prstGeom prst="ellipse">
                <a:avLst/>
              </a:prstGeom>
              <a:noFill/>
              <a:ln w="57150">
                <a:solidFill>
                  <a:srgbClr val="039D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dirty="0"/>
              </a:p>
            </p:txBody>
          </p:sp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EE1522F-4C78-439A-A907-7827423ACB30}"/>
              </a:ext>
            </a:extLst>
          </p:cNvPr>
          <p:cNvGrpSpPr/>
          <p:nvPr/>
        </p:nvGrpSpPr>
        <p:grpSpPr>
          <a:xfrm>
            <a:off x="259053" y="4352558"/>
            <a:ext cx="11207604" cy="1440000"/>
            <a:chOff x="259053" y="4352558"/>
            <a:chExt cx="11207604" cy="144000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EA78E3E-D097-48DB-827B-F5FD3A4FFB18}"/>
                </a:ext>
              </a:extLst>
            </p:cNvPr>
            <p:cNvGrpSpPr/>
            <p:nvPr/>
          </p:nvGrpSpPr>
          <p:grpSpPr>
            <a:xfrm>
              <a:off x="259053" y="4352558"/>
              <a:ext cx="1440000" cy="1440000"/>
              <a:chOff x="259053" y="4352558"/>
              <a:chExt cx="1440000" cy="1440000"/>
            </a:xfrm>
          </p:grpSpPr>
          <p:pic>
            <p:nvPicPr>
              <p:cNvPr id="7" name="Graphique 6" descr="Bâtiment avec un remplissage uni">
                <a:extLst>
                  <a:ext uri="{FF2B5EF4-FFF2-40B4-BE49-F238E27FC236}">
                    <a16:creationId xmlns:a16="http://schemas.microsoft.com/office/drawing/2014/main" id="{EC1F5C7D-EF73-450B-9C82-E835F4D83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1853" y="464358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7A00453B-9E7D-45C5-8332-56FDAB225BF1}"/>
                  </a:ext>
                </a:extLst>
              </p:cNvPr>
              <p:cNvSpPr/>
              <p:nvPr/>
            </p:nvSpPr>
            <p:spPr>
              <a:xfrm>
                <a:off x="259053" y="4352558"/>
                <a:ext cx="1440000" cy="1440000"/>
              </a:xfrm>
              <a:prstGeom prst="ellipse">
                <a:avLst/>
              </a:prstGeom>
              <a:noFill/>
              <a:ln w="57150">
                <a:solidFill>
                  <a:srgbClr val="039D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dirty="0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547D78D-B6CD-4884-AA48-41DF62203AC7}"/>
                </a:ext>
              </a:extLst>
            </p:cNvPr>
            <p:cNvSpPr txBox="1"/>
            <p:nvPr/>
          </p:nvSpPr>
          <p:spPr>
            <a:xfrm>
              <a:off x="2059709" y="4500618"/>
              <a:ext cx="940694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2400" b="1" dirty="0">
                  <a:effectLst/>
                  <a:latin typeface="Ubuntu" panose="020B0504030602030204" pitchFamily="34" charset="0"/>
                </a:rPr>
                <a:t>On </a:t>
              </a:r>
              <a:r>
                <a:rPr lang="fr-FR" sz="2400" b="1" dirty="0" err="1">
                  <a:effectLst/>
                  <a:latin typeface="Ubuntu" panose="020B0504030602030204" pitchFamily="34" charset="0"/>
                </a:rPr>
                <a:t>premise</a:t>
              </a:r>
              <a:r>
                <a:rPr lang="fr-FR" sz="2400" dirty="0">
                  <a:effectLst/>
                  <a:latin typeface="Ubuntu" panose="020B0504030602030204" pitchFamily="34" charset="0"/>
                </a:rPr>
                <a:t> : Modèle d'hébergement dans lequel l'utilisateur stock l'ensemble des données sur un serveur installé en interne dans l'établissement.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AD6504BD-43C7-4EB0-B384-A744BCA942F1}"/>
              </a:ext>
            </a:extLst>
          </p:cNvPr>
          <p:cNvSpPr txBox="1"/>
          <p:nvPr/>
        </p:nvSpPr>
        <p:spPr>
          <a:xfrm>
            <a:off x="546431" y="401444"/>
            <a:ext cx="958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MODE DE FONCTIONNEMENT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DC815CD-459E-47C4-A5B8-79F6407B8BEC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8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A2AF8FE-66C2-43DF-B044-F0D31546E539}"/>
              </a:ext>
            </a:extLst>
          </p:cNvPr>
          <p:cNvCxnSpPr>
            <a:cxnSpLocks/>
          </p:cNvCxnSpPr>
          <p:nvPr/>
        </p:nvCxnSpPr>
        <p:spPr>
          <a:xfrm>
            <a:off x="1219526" y="1882775"/>
            <a:ext cx="1" cy="1944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B9C5EB8-4908-4DA4-8524-DF5CD8BA52B0}"/>
              </a:ext>
            </a:extLst>
          </p:cNvPr>
          <p:cNvCxnSpPr>
            <a:cxnSpLocks/>
          </p:cNvCxnSpPr>
          <p:nvPr/>
        </p:nvCxnSpPr>
        <p:spPr>
          <a:xfrm>
            <a:off x="4368480" y="2745922"/>
            <a:ext cx="0" cy="1081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35A4B8DA-419A-4BF3-B76C-D12BBA96E668}"/>
              </a:ext>
            </a:extLst>
          </p:cNvPr>
          <p:cNvGrpSpPr/>
          <p:nvPr/>
        </p:nvGrpSpPr>
        <p:grpSpPr>
          <a:xfrm>
            <a:off x="581106" y="6396364"/>
            <a:ext cx="265848" cy="276999"/>
            <a:chOff x="417309" y="6415557"/>
            <a:chExt cx="265848" cy="27699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75F869D-D2B5-4E8E-9CEF-A2CA1FCD9716}"/>
                </a:ext>
              </a:extLst>
            </p:cNvPr>
            <p:cNvSpPr/>
            <p:nvPr/>
          </p:nvSpPr>
          <p:spPr>
            <a:xfrm>
              <a:off x="417309" y="6430947"/>
              <a:ext cx="265848" cy="246221"/>
            </a:xfrm>
            <a:prstGeom prst="ellipse">
              <a:avLst/>
            </a:prstGeom>
            <a:solidFill>
              <a:srgbClr val="009FC5"/>
            </a:solidFill>
            <a:ln>
              <a:solidFill>
                <a:srgbClr val="009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D86E36B-0E80-40AE-9BF4-FDDA6C8D8B32}"/>
                </a:ext>
              </a:extLst>
            </p:cNvPr>
            <p:cNvSpPr txBox="1"/>
            <p:nvPr/>
          </p:nvSpPr>
          <p:spPr>
            <a:xfrm>
              <a:off x="427192" y="6415557"/>
              <a:ext cx="154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2D3201A6-FB46-4E06-BA91-C0AA20B22153}"/>
              </a:ext>
            </a:extLst>
          </p:cNvPr>
          <p:cNvSpPr txBox="1"/>
          <p:nvPr/>
        </p:nvSpPr>
        <p:spPr>
          <a:xfrm>
            <a:off x="846954" y="6352818"/>
            <a:ext cx="159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Ubuntu" panose="020B0504030602030204" pitchFamily="34" charset="0"/>
              </a:rPr>
              <a:t>Etudiant en mobilité entrante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8E64162-2E89-4ED6-BA54-12919B8A7FED}"/>
              </a:ext>
            </a:extLst>
          </p:cNvPr>
          <p:cNvGrpSpPr/>
          <p:nvPr/>
        </p:nvGrpSpPr>
        <p:grpSpPr>
          <a:xfrm>
            <a:off x="2920796" y="6411659"/>
            <a:ext cx="303151" cy="290268"/>
            <a:chOff x="2505712" y="6432375"/>
            <a:chExt cx="303151" cy="29026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A94825F-5C2A-47A0-BF11-05DE64E345DF}"/>
                </a:ext>
              </a:extLst>
            </p:cNvPr>
            <p:cNvSpPr/>
            <p:nvPr/>
          </p:nvSpPr>
          <p:spPr>
            <a:xfrm>
              <a:off x="2505712" y="6432375"/>
              <a:ext cx="300174" cy="290268"/>
            </a:xfrm>
            <a:prstGeom prst="ellipse">
              <a:avLst/>
            </a:prstGeom>
            <a:solidFill>
              <a:srgbClr val="0C7C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CCCFF"/>
                </a:solidFill>
                <a:highlight>
                  <a:srgbClr val="008080"/>
                </a:highlight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EB67BE1-05B0-4E0D-AAE1-1C445FB20E05}"/>
                </a:ext>
              </a:extLst>
            </p:cNvPr>
            <p:cNvSpPr txBox="1"/>
            <p:nvPr/>
          </p:nvSpPr>
          <p:spPr>
            <a:xfrm>
              <a:off x="2508689" y="6435089"/>
              <a:ext cx="300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G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FFA979C-9BF8-4F7C-B86A-3931B59AE5BA}"/>
              </a:ext>
            </a:extLst>
          </p:cNvPr>
          <p:cNvSpPr txBox="1"/>
          <p:nvPr/>
        </p:nvSpPr>
        <p:spPr>
          <a:xfrm>
            <a:off x="3205999" y="6361774"/>
            <a:ext cx="220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Ubuntu" panose="020B0504030602030204" pitchFamily="34" charset="0"/>
              </a:rPr>
              <a:t>Gestionnaire de l’établissement d’accueil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FD99FE1-9C0D-4705-842D-95A4FA733790}"/>
              </a:ext>
            </a:extLst>
          </p:cNvPr>
          <p:cNvCxnSpPr>
            <a:cxnSpLocks/>
          </p:cNvCxnSpPr>
          <p:nvPr/>
        </p:nvCxnSpPr>
        <p:spPr>
          <a:xfrm flipH="1">
            <a:off x="6646585" y="4065598"/>
            <a:ext cx="1301" cy="683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8C64CDE-CFCA-4FBB-A16B-9801C7DE9B18}"/>
              </a:ext>
            </a:extLst>
          </p:cNvPr>
          <p:cNvCxnSpPr>
            <a:cxnSpLocks/>
          </p:cNvCxnSpPr>
          <p:nvPr/>
        </p:nvCxnSpPr>
        <p:spPr>
          <a:xfrm>
            <a:off x="9928288" y="4071155"/>
            <a:ext cx="0" cy="1460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2A66D0C-009E-4C35-823E-57C3911DD4BF}"/>
              </a:ext>
            </a:extLst>
          </p:cNvPr>
          <p:cNvSpPr txBox="1"/>
          <p:nvPr/>
        </p:nvSpPr>
        <p:spPr>
          <a:xfrm>
            <a:off x="1221211" y="1878775"/>
            <a:ext cx="1724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Connexion à l’application </a:t>
            </a:r>
            <a:r>
              <a:rPr lang="fr-FR" sz="1000" dirty="0" err="1">
                <a:solidFill>
                  <a:srgbClr val="000000"/>
                </a:solidFill>
                <a:latin typeface="Ubuntu" panose="020B0504030602030204" pitchFamily="34" charset="0"/>
              </a:rPr>
              <a:t>Smile</a:t>
            </a:r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 de son établissement d’accueil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Compléter les données personnelles non renseignées dans l’application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Saisie du type de mobilité</a:t>
            </a:r>
            <a:endParaRPr lang="fr-FR" sz="1000" dirty="0">
              <a:latin typeface="Ubuntu" panose="020B0504030602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541541-AE00-43AB-B9EF-1764BE738233}"/>
              </a:ext>
            </a:extLst>
          </p:cNvPr>
          <p:cNvSpPr txBox="1"/>
          <p:nvPr/>
        </p:nvSpPr>
        <p:spPr>
          <a:xfrm>
            <a:off x="4374242" y="2745695"/>
            <a:ext cx="14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Accès à l’offre de formation et choix des cours proposés dans le catalogue</a:t>
            </a:r>
            <a:endParaRPr lang="fr-FR" sz="1000" dirty="0">
              <a:latin typeface="Ubuntu" panose="020B050403060203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FE6CAC7-07F4-40B4-ABC4-65A07FA7A96B}"/>
              </a:ext>
            </a:extLst>
          </p:cNvPr>
          <p:cNvCxnSpPr>
            <a:cxnSpLocks/>
          </p:cNvCxnSpPr>
          <p:nvPr/>
        </p:nvCxnSpPr>
        <p:spPr>
          <a:xfrm>
            <a:off x="8543777" y="2793822"/>
            <a:ext cx="0" cy="1021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899359F-65C9-43F8-91BB-1E7D1A669E04}"/>
              </a:ext>
            </a:extLst>
          </p:cNvPr>
          <p:cNvSpPr txBox="1"/>
          <p:nvPr/>
        </p:nvSpPr>
        <p:spPr>
          <a:xfrm>
            <a:off x="9964742" y="4215520"/>
            <a:ext cx="1421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Edition du contrat pédagogique  disponible pour les trois parties : Etudiant et les deux administrations des universités </a:t>
            </a:r>
            <a:endParaRPr lang="fr-FR" sz="1000" dirty="0">
              <a:latin typeface="Ubuntu" panose="020B050403060203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A606651-739F-4E1A-AA33-1ED141B6C039}"/>
              </a:ext>
            </a:extLst>
          </p:cNvPr>
          <p:cNvCxnSpPr>
            <a:cxnSpLocks/>
          </p:cNvCxnSpPr>
          <p:nvPr/>
        </p:nvCxnSpPr>
        <p:spPr>
          <a:xfrm flipH="1">
            <a:off x="2981886" y="4102245"/>
            <a:ext cx="3" cy="916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CC0D43A-FB15-4C42-BCD1-DF9C40BECA16}"/>
              </a:ext>
            </a:extLst>
          </p:cNvPr>
          <p:cNvCxnSpPr>
            <a:cxnSpLocks/>
          </p:cNvCxnSpPr>
          <p:nvPr/>
        </p:nvCxnSpPr>
        <p:spPr>
          <a:xfrm>
            <a:off x="590989" y="3956548"/>
            <a:ext cx="10760502" cy="0"/>
          </a:xfrm>
          <a:prstGeom prst="line">
            <a:avLst/>
          </a:prstGeom>
          <a:ln w="28575">
            <a:solidFill>
              <a:srgbClr val="009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4DBC4A3-E882-4357-891F-E5F4996D098D}"/>
              </a:ext>
            </a:extLst>
          </p:cNvPr>
          <p:cNvGrpSpPr/>
          <p:nvPr/>
        </p:nvGrpSpPr>
        <p:grpSpPr>
          <a:xfrm>
            <a:off x="1089686" y="3820291"/>
            <a:ext cx="279103" cy="276998"/>
            <a:chOff x="411573" y="6423856"/>
            <a:chExt cx="271584" cy="253463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54E9415-BE32-4A9D-B05D-B8679A5849E2}"/>
                </a:ext>
              </a:extLst>
            </p:cNvPr>
            <p:cNvSpPr/>
            <p:nvPr/>
          </p:nvSpPr>
          <p:spPr>
            <a:xfrm>
              <a:off x="417309" y="6430947"/>
              <a:ext cx="265848" cy="246221"/>
            </a:xfrm>
            <a:prstGeom prst="ellipse">
              <a:avLst/>
            </a:prstGeom>
            <a:solidFill>
              <a:srgbClr val="009FC5"/>
            </a:solidFill>
            <a:ln>
              <a:solidFill>
                <a:srgbClr val="009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AFBA07A-5518-4657-961E-E658A06427BE}"/>
                </a:ext>
              </a:extLst>
            </p:cNvPr>
            <p:cNvSpPr txBox="1"/>
            <p:nvPr/>
          </p:nvSpPr>
          <p:spPr>
            <a:xfrm>
              <a:off x="411573" y="6423856"/>
              <a:ext cx="230695" cy="25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E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6B2F26C-FE2A-4BF4-9050-9952590522F3}"/>
              </a:ext>
            </a:extLst>
          </p:cNvPr>
          <p:cNvGrpSpPr/>
          <p:nvPr/>
        </p:nvGrpSpPr>
        <p:grpSpPr>
          <a:xfrm>
            <a:off x="4235556" y="3803935"/>
            <a:ext cx="265848" cy="278472"/>
            <a:chOff x="417309" y="6419367"/>
            <a:chExt cx="265848" cy="257801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8E2B2A0-FEAC-447D-9DF9-3F366C3276E5}"/>
                </a:ext>
              </a:extLst>
            </p:cNvPr>
            <p:cNvSpPr/>
            <p:nvPr/>
          </p:nvSpPr>
          <p:spPr>
            <a:xfrm>
              <a:off x="417309" y="6430947"/>
              <a:ext cx="265848" cy="246221"/>
            </a:xfrm>
            <a:prstGeom prst="ellipse">
              <a:avLst/>
            </a:prstGeom>
            <a:solidFill>
              <a:srgbClr val="009FC5"/>
            </a:solidFill>
            <a:ln>
              <a:solidFill>
                <a:srgbClr val="009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4BB0041-0E74-4E53-8918-B980514B02D8}"/>
                </a:ext>
              </a:extLst>
            </p:cNvPr>
            <p:cNvSpPr txBox="1"/>
            <p:nvPr/>
          </p:nvSpPr>
          <p:spPr>
            <a:xfrm>
              <a:off x="429873" y="6419367"/>
              <a:ext cx="154387" cy="25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7FE545A-10CE-4192-94CD-ECEBBCF15777}"/>
              </a:ext>
            </a:extLst>
          </p:cNvPr>
          <p:cNvGrpSpPr/>
          <p:nvPr/>
        </p:nvGrpSpPr>
        <p:grpSpPr>
          <a:xfrm>
            <a:off x="2831799" y="3815399"/>
            <a:ext cx="309700" cy="290268"/>
            <a:chOff x="2505712" y="6432375"/>
            <a:chExt cx="309700" cy="290268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AF2D711-A9FF-4321-B688-E9FEFD50AEFA}"/>
                </a:ext>
              </a:extLst>
            </p:cNvPr>
            <p:cNvSpPr/>
            <p:nvPr/>
          </p:nvSpPr>
          <p:spPr>
            <a:xfrm>
              <a:off x="2505712" y="6432375"/>
              <a:ext cx="300174" cy="290268"/>
            </a:xfrm>
            <a:prstGeom prst="ellipse">
              <a:avLst/>
            </a:prstGeom>
            <a:solidFill>
              <a:srgbClr val="0C7C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CCCFF"/>
                </a:solidFill>
                <a:highlight>
                  <a:srgbClr val="008080"/>
                </a:highlight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6044BC5-88DD-49D5-9FF4-31E3CA65BD90}"/>
                </a:ext>
              </a:extLst>
            </p:cNvPr>
            <p:cNvSpPr txBox="1"/>
            <p:nvPr/>
          </p:nvSpPr>
          <p:spPr>
            <a:xfrm>
              <a:off x="2515238" y="6436516"/>
              <a:ext cx="300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G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C671BD8C-B29E-45EC-9223-EE773C4EF2E9}"/>
              </a:ext>
            </a:extLst>
          </p:cNvPr>
          <p:cNvSpPr txBox="1"/>
          <p:nvPr/>
        </p:nvSpPr>
        <p:spPr>
          <a:xfrm>
            <a:off x="2982866" y="4322140"/>
            <a:ext cx="142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Visualisation et validation des données saisies par l’étudiant</a:t>
            </a:r>
            <a:endParaRPr lang="fr-FR" sz="1000" dirty="0">
              <a:latin typeface="Ubuntu" panose="020B050403060203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770B7DD-3805-44C7-8041-3413D3211A91}"/>
              </a:ext>
            </a:extLst>
          </p:cNvPr>
          <p:cNvGrpSpPr/>
          <p:nvPr/>
        </p:nvGrpSpPr>
        <p:grpSpPr>
          <a:xfrm>
            <a:off x="6208504" y="6417317"/>
            <a:ext cx="421105" cy="276999"/>
            <a:chOff x="5589814" y="6404632"/>
            <a:chExt cx="421105" cy="276999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E1EDD98-DFD8-4C00-9B2B-9D9D4C181BE6}"/>
                </a:ext>
              </a:extLst>
            </p:cNvPr>
            <p:cNvSpPr/>
            <p:nvPr/>
          </p:nvSpPr>
          <p:spPr>
            <a:xfrm>
              <a:off x="5626619" y="6411749"/>
              <a:ext cx="265848" cy="265417"/>
            </a:xfrm>
            <a:prstGeom prst="ellipse">
              <a:avLst/>
            </a:prstGeom>
            <a:solidFill>
              <a:srgbClr val="DBBBF5"/>
            </a:solidFill>
            <a:ln>
              <a:solidFill>
                <a:srgbClr val="DBBB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EFD4C0E-298A-4769-A152-D24482FF71A5}"/>
                </a:ext>
              </a:extLst>
            </p:cNvPr>
            <p:cNvSpPr txBox="1"/>
            <p:nvPr/>
          </p:nvSpPr>
          <p:spPr>
            <a:xfrm>
              <a:off x="5589814" y="6404632"/>
              <a:ext cx="421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ER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F09EDFB5-BED7-478E-A881-23FF04D9788C}"/>
              </a:ext>
            </a:extLst>
          </p:cNvPr>
          <p:cNvSpPr txBox="1"/>
          <p:nvPr/>
        </p:nvSpPr>
        <p:spPr>
          <a:xfrm>
            <a:off x="6545503" y="6366073"/>
            <a:ext cx="1530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Ubuntu" panose="020B0504030602030204" pitchFamily="34" charset="0"/>
              </a:rPr>
              <a:t>Enseignant référent de l’université d’origine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F11FAEBE-B184-47F6-88BD-2426036E51F7}"/>
              </a:ext>
            </a:extLst>
          </p:cNvPr>
          <p:cNvGrpSpPr/>
          <p:nvPr/>
        </p:nvGrpSpPr>
        <p:grpSpPr>
          <a:xfrm>
            <a:off x="6469829" y="3793349"/>
            <a:ext cx="421105" cy="276999"/>
            <a:chOff x="5578556" y="6404917"/>
            <a:chExt cx="421105" cy="276999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25FD479-73D4-434C-AF4C-2DA3B69C6149}"/>
                </a:ext>
              </a:extLst>
            </p:cNvPr>
            <p:cNvSpPr/>
            <p:nvPr/>
          </p:nvSpPr>
          <p:spPr>
            <a:xfrm>
              <a:off x="5626619" y="6411749"/>
              <a:ext cx="265848" cy="265417"/>
            </a:xfrm>
            <a:prstGeom prst="ellipse">
              <a:avLst/>
            </a:prstGeom>
            <a:solidFill>
              <a:srgbClr val="DBBBF5"/>
            </a:solidFill>
            <a:ln>
              <a:solidFill>
                <a:srgbClr val="DBBB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3A96E32-D1AE-43F6-BCC7-7D5CE5893078}"/>
                </a:ext>
              </a:extLst>
            </p:cNvPr>
            <p:cNvSpPr txBox="1"/>
            <p:nvPr/>
          </p:nvSpPr>
          <p:spPr>
            <a:xfrm>
              <a:off x="5578556" y="6404917"/>
              <a:ext cx="421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ER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74673D76-ACDB-4D0B-831A-9660596A3BA3}"/>
              </a:ext>
            </a:extLst>
          </p:cNvPr>
          <p:cNvSpPr txBox="1"/>
          <p:nvPr/>
        </p:nvSpPr>
        <p:spPr>
          <a:xfrm>
            <a:off x="6647885" y="4348845"/>
            <a:ext cx="141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Validation des cours choisis par l’étudiant</a:t>
            </a:r>
            <a:endParaRPr lang="fr-FR" sz="1000" dirty="0">
              <a:latin typeface="Ubuntu" panose="020B050403060203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35733ED-A6E1-445F-B424-D5D4F9C5CA1D}"/>
              </a:ext>
            </a:extLst>
          </p:cNvPr>
          <p:cNvGrpSpPr/>
          <p:nvPr/>
        </p:nvGrpSpPr>
        <p:grpSpPr>
          <a:xfrm>
            <a:off x="9811503" y="3803927"/>
            <a:ext cx="265848" cy="276999"/>
            <a:chOff x="417309" y="6419367"/>
            <a:chExt cx="265848" cy="276999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C5A524D-20DD-47F5-873D-F3313CD506A1}"/>
                </a:ext>
              </a:extLst>
            </p:cNvPr>
            <p:cNvSpPr/>
            <p:nvPr/>
          </p:nvSpPr>
          <p:spPr>
            <a:xfrm>
              <a:off x="417309" y="6430947"/>
              <a:ext cx="265848" cy="246221"/>
            </a:xfrm>
            <a:prstGeom prst="ellipse">
              <a:avLst/>
            </a:prstGeom>
            <a:solidFill>
              <a:srgbClr val="009FC5"/>
            </a:solidFill>
            <a:ln>
              <a:solidFill>
                <a:srgbClr val="009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4260A42-0C95-4236-95FD-42500AAA6A41}"/>
                </a:ext>
              </a:extLst>
            </p:cNvPr>
            <p:cNvSpPr txBox="1"/>
            <p:nvPr/>
          </p:nvSpPr>
          <p:spPr>
            <a:xfrm>
              <a:off x="429873" y="6419367"/>
              <a:ext cx="154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E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88B5F247-F22E-4EB8-BD10-51652EC03E57}"/>
              </a:ext>
            </a:extLst>
          </p:cNvPr>
          <p:cNvGrpSpPr/>
          <p:nvPr/>
        </p:nvGrpSpPr>
        <p:grpSpPr>
          <a:xfrm>
            <a:off x="9342572" y="6417053"/>
            <a:ext cx="412028" cy="276999"/>
            <a:chOff x="10218127" y="6418237"/>
            <a:chExt cx="412028" cy="276999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EFFCC8A-C47A-4C72-9AD6-162E12755C44}"/>
                </a:ext>
              </a:extLst>
            </p:cNvPr>
            <p:cNvSpPr/>
            <p:nvPr/>
          </p:nvSpPr>
          <p:spPr>
            <a:xfrm>
              <a:off x="10266897" y="6418237"/>
              <a:ext cx="274686" cy="2746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CCCFF"/>
                </a:solidFill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D0B2209-AFFE-494B-8781-DAE7DD9CD965}"/>
                </a:ext>
              </a:extLst>
            </p:cNvPr>
            <p:cNvSpPr txBox="1"/>
            <p:nvPr/>
          </p:nvSpPr>
          <p:spPr>
            <a:xfrm>
              <a:off x="10218127" y="6418237"/>
              <a:ext cx="41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UA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7A2CC201-AA30-4331-90E9-CF02AED44E2C}"/>
              </a:ext>
            </a:extLst>
          </p:cNvPr>
          <p:cNvSpPr txBox="1"/>
          <p:nvPr/>
        </p:nvSpPr>
        <p:spPr>
          <a:xfrm>
            <a:off x="9675454" y="6352818"/>
            <a:ext cx="177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Ubuntu" panose="020B0504030602030204" pitchFamily="34" charset="0"/>
              </a:rPr>
              <a:t>Administration de l’université d’origine 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377CF8A5-FB2A-4C6D-A421-45E6A6625328}"/>
              </a:ext>
            </a:extLst>
          </p:cNvPr>
          <p:cNvGrpSpPr/>
          <p:nvPr/>
        </p:nvGrpSpPr>
        <p:grpSpPr>
          <a:xfrm>
            <a:off x="8356617" y="3808160"/>
            <a:ext cx="412028" cy="276999"/>
            <a:chOff x="10218127" y="6418237"/>
            <a:chExt cx="412028" cy="276999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3FE2A37-0F47-4B71-AF43-D3C6E0D3A900}"/>
                </a:ext>
              </a:extLst>
            </p:cNvPr>
            <p:cNvSpPr/>
            <p:nvPr/>
          </p:nvSpPr>
          <p:spPr>
            <a:xfrm>
              <a:off x="10266897" y="6418237"/>
              <a:ext cx="274686" cy="2746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CCCFF"/>
                </a:solidFill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35D15CF4-0EE3-4AA6-BDC9-534C4BFD7C86}"/>
                </a:ext>
              </a:extLst>
            </p:cNvPr>
            <p:cNvSpPr txBox="1"/>
            <p:nvPr/>
          </p:nvSpPr>
          <p:spPr>
            <a:xfrm>
              <a:off x="10218127" y="6418237"/>
              <a:ext cx="41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UA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64FA189F-AF5F-4759-B760-AFB3BF4636EF}"/>
              </a:ext>
            </a:extLst>
          </p:cNvPr>
          <p:cNvSpPr txBox="1"/>
          <p:nvPr/>
        </p:nvSpPr>
        <p:spPr>
          <a:xfrm>
            <a:off x="8578257" y="2753862"/>
            <a:ext cx="137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Ubuntu" panose="020B0504030602030204" pitchFamily="34" charset="0"/>
              </a:rPr>
              <a:t>Validation par l’université d’accueil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58A7FEF-4812-4334-B52B-C3B9306AD2E7}"/>
              </a:ext>
            </a:extLst>
          </p:cNvPr>
          <p:cNvGrpSpPr/>
          <p:nvPr/>
        </p:nvGrpSpPr>
        <p:grpSpPr>
          <a:xfrm>
            <a:off x="10300547" y="3803926"/>
            <a:ext cx="412028" cy="276999"/>
            <a:chOff x="10218127" y="6418237"/>
            <a:chExt cx="412028" cy="276999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E3D769E6-AB2F-4D85-BC29-4360C8C8CE27}"/>
                </a:ext>
              </a:extLst>
            </p:cNvPr>
            <p:cNvSpPr/>
            <p:nvPr/>
          </p:nvSpPr>
          <p:spPr>
            <a:xfrm>
              <a:off x="10266897" y="6418237"/>
              <a:ext cx="274686" cy="2746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CCCFF"/>
                </a:solidFill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FE764547-638B-4E70-BBEF-7BD5F0DCF546}"/>
                </a:ext>
              </a:extLst>
            </p:cNvPr>
            <p:cNvSpPr txBox="1"/>
            <p:nvPr/>
          </p:nvSpPr>
          <p:spPr>
            <a:xfrm>
              <a:off x="10218127" y="6418237"/>
              <a:ext cx="41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UA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92863358-2F1D-4B4E-BBDD-D5EA6753F1C0}"/>
              </a:ext>
            </a:extLst>
          </p:cNvPr>
          <p:cNvSpPr txBox="1"/>
          <p:nvPr/>
        </p:nvSpPr>
        <p:spPr>
          <a:xfrm>
            <a:off x="546431" y="401444"/>
            <a:ext cx="506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LE PROCESS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3671E9F2-67C9-41C1-A4BF-65802413413D}"/>
              </a:ext>
            </a:extLst>
          </p:cNvPr>
          <p:cNvCxnSpPr>
            <a:cxnSpLocks/>
          </p:cNvCxnSpPr>
          <p:nvPr/>
        </p:nvCxnSpPr>
        <p:spPr>
          <a:xfrm>
            <a:off x="669160" y="1351248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3520B67A-68E9-49B4-B556-C13ED8316222}"/>
              </a:ext>
            </a:extLst>
          </p:cNvPr>
          <p:cNvGrpSpPr/>
          <p:nvPr/>
        </p:nvGrpSpPr>
        <p:grpSpPr>
          <a:xfrm>
            <a:off x="10036632" y="3804098"/>
            <a:ext cx="421105" cy="276999"/>
            <a:chOff x="5578556" y="6404917"/>
            <a:chExt cx="421105" cy="276999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578917E6-3D38-4246-8399-ECD4C10E6F76}"/>
                </a:ext>
              </a:extLst>
            </p:cNvPr>
            <p:cNvSpPr/>
            <p:nvPr/>
          </p:nvSpPr>
          <p:spPr>
            <a:xfrm>
              <a:off x="5626619" y="6411749"/>
              <a:ext cx="265848" cy="265417"/>
            </a:xfrm>
            <a:prstGeom prst="ellipse">
              <a:avLst/>
            </a:prstGeom>
            <a:solidFill>
              <a:srgbClr val="DBBBF5"/>
            </a:solidFill>
            <a:ln>
              <a:solidFill>
                <a:srgbClr val="DBBB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1E93BC"/>
                  </a:solidFill>
                </a:ln>
                <a:solidFill>
                  <a:srgbClr val="1E93BC"/>
                </a:solidFill>
                <a:highlight>
                  <a:srgbClr val="33CCCC"/>
                </a:highlight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2C16BFC3-9158-4597-B057-DDE38220A73C}"/>
                </a:ext>
              </a:extLst>
            </p:cNvPr>
            <p:cNvSpPr txBox="1"/>
            <p:nvPr/>
          </p:nvSpPr>
          <p:spPr>
            <a:xfrm>
              <a:off x="5578556" y="6404917"/>
              <a:ext cx="421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Ubuntu" panose="020B0504030602030204" pitchFamily="34" charset="0"/>
                </a:rPr>
                <a:t>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42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>
            <a:extLst>
              <a:ext uri="{FF2B5EF4-FFF2-40B4-BE49-F238E27FC236}">
                <a16:creationId xmlns:a16="http://schemas.microsoft.com/office/drawing/2014/main" id="{92863358-2F1D-4B4E-BBDD-D5EA6753F1C0}"/>
              </a:ext>
            </a:extLst>
          </p:cNvPr>
          <p:cNvSpPr txBox="1"/>
          <p:nvPr/>
        </p:nvSpPr>
        <p:spPr>
          <a:xfrm>
            <a:off x="546430" y="401444"/>
            <a:ext cx="1061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Ubuntu" panose="020B0504030602030204" pitchFamily="34" charset="0"/>
              </a:rPr>
              <a:t>LE PLANNING DE DEPLOIEMENT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3671E9F2-67C9-41C1-A4BF-65802413413D}"/>
              </a:ext>
            </a:extLst>
          </p:cNvPr>
          <p:cNvCxnSpPr>
            <a:cxnSpLocks/>
          </p:cNvCxnSpPr>
          <p:nvPr/>
        </p:nvCxnSpPr>
        <p:spPr>
          <a:xfrm>
            <a:off x="669160" y="1266405"/>
            <a:ext cx="1562411" cy="0"/>
          </a:xfrm>
          <a:prstGeom prst="line">
            <a:avLst/>
          </a:prstGeom>
          <a:ln w="101600">
            <a:solidFill>
              <a:srgbClr val="039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9" name="Picture 155">
            <a:extLst>
              <a:ext uri="{FF2B5EF4-FFF2-40B4-BE49-F238E27FC236}">
                <a16:creationId xmlns:a16="http://schemas.microsoft.com/office/drawing/2014/main" id="{77B02AAA-461F-4CAC-AE5F-9F410E70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5" y="3890917"/>
            <a:ext cx="436981" cy="3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>
            <a:extLst>
              <a:ext uri="{FF2B5EF4-FFF2-40B4-BE49-F238E27FC236}">
                <a16:creationId xmlns:a16="http://schemas.microsoft.com/office/drawing/2014/main" id="{DF178E49-01ED-4FDE-81FF-5B561EC8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7" y="3890910"/>
            <a:ext cx="892940" cy="3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>
            <a:extLst>
              <a:ext uri="{FF2B5EF4-FFF2-40B4-BE49-F238E27FC236}">
                <a16:creationId xmlns:a16="http://schemas.microsoft.com/office/drawing/2014/main" id="{B11EFFE1-4681-4844-827A-E48A1868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66" y="3890910"/>
            <a:ext cx="1272663" cy="3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>
            <a:extLst>
              <a:ext uri="{FF2B5EF4-FFF2-40B4-BE49-F238E27FC236}">
                <a16:creationId xmlns:a16="http://schemas.microsoft.com/office/drawing/2014/main" id="{48869982-FC51-47FF-8F47-EDB1284B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9" y="3556734"/>
            <a:ext cx="3777493" cy="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>
            <a:extLst>
              <a:ext uri="{FF2B5EF4-FFF2-40B4-BE49-F238E27FC236}">
                <a16:creationId xmlns:a16="http://schemas.microsoft.com/office/drawing/2014/main" id="{FD3F8180-45BD-4852-9B95-A20A8A08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68" y="3890910"/>
            <a:ext cx="3777493" cy="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>
            <a:extLst>
              <a:ext uri="{FF2B5EF4-FFF2-40B4-BE49-F238E27FC236}">
                <a16:creationId xmlns:a16="http://schemas.microsoft.com/office/drawing/2014/main" id="{D242D4B7-41BC-4D10-AF50-4036FEE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00" y="3883356"/>
            <a:ext cx="2268200" cy="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>
            <a:extLst>
              <a:ext uri="{FF2B5EF4-FFF2-40B4-BE49-F238E27FC236}">
                <a16:creationId xmlns:a16="http://schemas.microsoft.com/office/drawing/2014/main" id="{D8449237-E8A0-40DF-B636-42373E52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578" y="3890914"/>
            <a:ext cx="2012746" cy="3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" name="Picture 163">
            <a:extLst>
              <a:ext uri="{FF2B5EF4-FFF2-40B4-BE49-F238E27FC236}">
                <a16:creationId xmlns:a16="http://schemas.microsoft.com/office/drawing/2014/main" id="{41F5D0CC-9A5F-4122-8867-D6286A16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80" y="3625432"/>
            <a:ext cx="820610" cy="11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D60A8A4-8539-456A-B5EE-07D87B4FB050}"/>
              </a:ext>
            </a:extLst>
          </p:cNvPr>
          <p:cNvSpPr txBox="1"/>
          <p:nvPr/>
        </p:nvSpPr>
        <p:spPr>
          <a:xfrm>
            <a:off x="267851" y="2184740"/>
            <a:ext cx="109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Formalisation du partenariat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Convention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Bon de commande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9AAC1B65-5C8E-410A-9788-FB14E28604C1}"/>
              </a:ext>
            </a:extLst>
          </p:cNvPr>
          <p:cNvCxnSpPr>
            <a:cxnSpLocks/>
          </p:cNvCxnSpPr>
          <p:nvPr/>
        </p:nvCxnSpPr>
        <p:spPr>
          <a:xfrm>
            <a:off x="666278" y="3150451"/>
            <a:ext cx="1213" cy="853590"/>
          </a:xfrm>
          <a:prstGeom prst="line">
            <a:avLst/>
          </a:prstGeom>
          <a:ln>
            <a:solidFill>
              <a:srgbClr val="C5D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9C54CC05-A4C8-421A-939E-14958E4F5FA1}"/>
              </a:ext>
            </a:extLst>
          </p:cNvPr>
          <p:cNvSpPr txBox="1"/>
          <p:nvPr/>
        </p:nvSpPr>
        <p:spPr>
          <a:xfrm>
            <a:off x="220716" y="1804836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5DFB2"/>
                </a:solidFill>
                <a:latin typeface="Ubuntu" panose="020B0504030602030204" pitchFamily="34" charset="0"/>
              </a:rPr>
              <a:t>#1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AC3CC73-65E8-4E96-AF72-ECCC189B7AD1}"/>
              </a:ext>
            </a:extLst>
          </p:cNvPr>
          <p:cNvSpPr/>
          <p:nvPr/>
        </p:nvSpPr>
        <p:spPr>
          <a:xfrm>
            <a:off x="239570" y="2165690"/>
            <a:ext cx="1097302" cy="984186"/>
          </a:xfrm>
          <a:prstGeom prst="rect">
            <a:avLst/>
          </a:prstGeom>
          <a:noFill/>
          <a:ln w="28575">
            <a:solidFill>
              <a:srgbClr val="C5D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89D6FAF-0886-4BA4-A57B-AF1E55043E58}"/>
              </a:ext>
            </a:extLst>
          </p:cNvPr>
          <p:cNvCxnSpPr>
            <a:cxnSpLocks/>
          </p:cNvCxnSpPr>
          <p:nvPr/>
        </p:nvCxnSpPr>
        <p:spPr>
          <a:xfrm>
            <a:off x="995948" y="4110382"/>
            <a:ext cx="1213" cy="853590"/>
          </a:xfrm>
          <a:prstGeom prst="line">
            <a:avLst/>
          </a:prstGeom>
          <a:ln>
            <a:solidFill>
              <a:srgbClr val="B2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904D138B-DE4C-4818-8EE9-0A02303A60EE}"/>
              </a:ext>
            </a:extLst>
          </p:cNvPr>
          <p:cNvSpPr txBox="1"/>
          <p:nvPr/>
        </p:nvSpPr>
        <p:spPr>
          <a:xfrm>
            <a:off x="410764" y="4593294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2C7E7"/>
                </a:solidFill>
                <a:latin typeface="Ubuntu" panose="020B0504030602030204" pitchFamily="34" charset="0"/>
              </a:rPr>
              <a:t>#2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6FDD255-9308-4BED-98EA-334BF9E83344}"/>
              </a:ext>
            </a:extLst>
          </p:cNvPr>
          <p:cNvSpPr/>
          <p:nvPr/>
        </p:nvSpPr>
        <p:spPr>
          <a:xfrm>
            <a:off x="471014" y="4946520"/>
            <a:ext cx="1097302" cy="990753"/>
          </a:xfrm>
          <a:prstGeom prst="rect">
            <a:avLst/>
          </a:prstGeom>
          <a:noFill/>
          <a:ln w="28575">
            <a:solidFill>
              <a:srgbClr val="B2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2F2F6E5-7C67-400D-806C-C875DE8C6D7B}"/>
              </a:ext>
            </a:extLst>
          </p:cNvPr>
          <p:cNvSpPr txBox="1"/>
          <p:nvPr/>
        </p:nvSpPr>
        <p:spPr>
          <a:xfrm>
            <a:off x="471014" y="4966127"/>
            <a:ext cx="109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Organisation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Groupe de projet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Planification des étapes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CA7248A9-55FD-4236-A189-CBF425292FBC}"/>
              </a:ext>
            </a:extLst>
          </p:cNvPr>
          <p:cNvSpPr txBox="1"/>
          <p:nvPr/>
        </p:nvSpPr>
        <p:spPr>
          <a:xfrm>
            <a:off x="2174713" y="2202259"/>
            <a:ext cx="16004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Installation de la version test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Mise en place des serveurs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Procédure d’installation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Configuration technique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B429C46-788D-4ED5-B046-09C1046B9E4C}"/>
              </a:ext>
            </a:extLst>
          </p:cNvPr>
          <p:cNvSpPr txBox="1"/>
          <p:nvPr/>
        </p:nvSpPr>
        <p:spPr>
          <a:xfrm>
            <a:off x="2276613" y="1816005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CB8C9"/>
                </a:solidFill>
                <a:latin typeface="Ubuntu" panose="020B0504030602030204" pitchFamily="34" charset="0"/>
              </a:rPr>
              <a:t>#4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D0CC905-3FC1-438E-A334-ED6B2642C758}"/>
              </a:ext>
            </a:extLst>
          </p:cNvPr>
          <p:cNvSpPr/>
          <p:nvPr/>
        </p:nvSpPr>
        <p:spPr>
          <a:xfrm>
            <a:off x="2204207" y="2180720"/>
            <a:ext cx="1569760" cy="1144132"/>
          </a:xfrm>
          <a:prstGeom prst="rect">
            <a:avLst/>
          </a:prstGeom>
          <a:noFill/>
          <a:ln w="28575">
            <a:solidFill>
              <a:srgbClr val="AC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9A2B4033-A7C5-4F2C-9E6F-D4377BB89CCA}"/>
              </a:ext>
            </a:extLst>
          </p:cNvPr>
          <p:cNvCxnSpPr>
            <a:cxnSpLocks/>
          </p:cNvCxnSpPr>
          <p:nvPr/>
        </p:nvCxnSpPr>
        <p:spPr>
          <a:xfrm>
            <a:off x="2881334" y="3324852"/>
            <a:ext cx="0" cy="588557"/>
          </a:xfrm>
          <a:prstGeom prst="line">
            <a:avLst/>
          </a:prstGeom>
          <a:ln>
            <a:solidFill>
              <a:srgbClr val="ACB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B12091D-5821-4A3A-8D9C-18805B674B4E}"/>
              </a:ext>
            </a:extLst>
          </p:cNvPr>
          <p:cNvSpPr txBox="1"/>
          <p:nvPr/>
        </p:nvSpPr>
        <p:spPr>
          <a:xfrm>
            <a:off x="1687922" y="4954573"/>
            <a:ext cx="1821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Accompagnement interne à mettre en place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Contexte de déploiement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Portage politique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Adaptation de la documentation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Formation à </a:t>
            </a:r>
            <a:r>
              <a:rPr lang="fr-FR" sz="900" dirty="0" err="1">
                <a:latin typeface="Ubuntu" panose="020B0504030602030204" pitchFamily="34" charset="0"/>
              </a:rPr>
              <a:t>Smile</a:t>
            </a:r>
            <a:endParaRPr lang="fr-FR" sz="900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Communication interne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Mise en place du support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D79EA3F9-C65A-4D6F-8E3F-171A0815D678}"/>
              </a:ext>
            </a:extLst>
          </p:cNvPr>
          <p:cNvSpPr txBox="1"/>
          <p:nvPr/>
        </p:nvSpPr>
        <p:spPr>
          <a:xfrm>
            <a:off x="1681572" y="4581019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7C7AA"/>
                </a:solidFill>
                <a:latin typeface="Ubuntu" panose="020B0504030602030204" pitchFamily="34" charset="0"/>
              </a:rPr>
              <a:t>#3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0B6D788-560E-4098-8E22-2B2B177B3EFE}"/>
              </a:ext>
            </a:extLst>
          </p:cNvPr>
          <p:cNvSpPr/>
          <p:nvPr/>
        </p:nvSpPr>
        <p:spPr>
          <a:xfrm>
            <a:off x="1687921" y="4935521"/>
            <a:ext cx="1821203" cy="1548571"/>
          </a:xfrm>
          <a:prstGeom prst="rect">
            <a:avLst/>
          </a:prstGeom>
          <a:noFill/>
          <a:ln w="28575">
            <a:solidFill>
              <a:srgbClr val="F7C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B5BFDD48-ED27-4BDF-BAC4-658F8FCA96D4}"/>
              </a:ext>
            </a:extLst>
          </p:cNvPr>
          <p:cNvCxnSpPr>
            <a:cxnSpLocks/>
          </p:cNvCxnSpPr>
          <p:nvPr/>
        </p:nvCxnSpPr>
        <p:spPr>
          <a:xfrm>
            <a:off x="2446477" y="4460535"/>
            <a:ext cx="1213" cy="465461"/>
          </a:xfrm>
          <a:prstGeom prst="line">
            <a:avLst/>
          </a:prstGeom>
          <a:ln>
            <a:solidFill>
              <a:srgbClr val="F7C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A79A328-CAD7-4DFF-96ED-C57ADC01AC7B}"/>
              </a:ext>
            </a:extLst>
          </p:cNvPr>
          <p:cNvSpPr txBox="1"/>
          <p:nvPr/>
        </p:nvSpPr>
        <p:spPr>
          <a:xfrm>
            <a:off x="3955147" y="1954609"/>
            <a:ext cx="1974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Intégration au système d’information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Délivrance des comptes d’accès au SI des utilisateurs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Mise en qualité des données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Mise en place des connecteurs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Organisation des changements d’année universitaire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252AFF24-D5DA-4C6F-A240-F2282312A0F0}"/>
              </a:ext>
            </a:extLst>
          </p:cNvPr>
          <p:cNvSpPr txBox="1"/>
          <p:nvPr/>
        </p:nvSpPr>
        <p:spPr>
          <a:xfrm>
            <a:off x="3948797" y="1568355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D564"/>
                </a:solidFill>
                <a:latin typeface="Ubuntu" panose="020B0504030602030204" pitchFamily="34" charset="0"/>
              </a:rPr>
              <a:t>#5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E8B3927-61ED-48B9-A925-B4D2122C461D}"/>
              </a:ext>
            </a:extLst>
          </p:cNvPr>
          <p:cNvSpPr/>
          <p:nvPr/>
        </p:nvSpPr>
        <p:spPr>
          <a:xfrm>
            <a:off x="3955146" y="1933069"/>
            <a:ext cx="1974699" cy="1365801"/>
          </a:xfrm>
          <a:prstGeom prst="rect">
            <a:avLst/>
          </a:prstGeom>
          <a:noFill/>
          <a:ln w="28575">
            <a:solidFill>
              <a:srgbClr val="FFD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81328554-A3D7-4ECE-8BCE-4F065F9B48DF}"/>
              </a:ext>
            </a:extLst>
          </p:cNvPr>
          <p:cNvCxnSpPr>
            <a:cxnSpLocks/>
          </p:cNvCxnSpPr>
          <p:nvPr/>
        </p:nvCxnSpPr>
        <p:spPr>
          <a:xfrm>
            <a:off x="4425343" y="3293437"/>
            <a:ext cx="0" cy="331995"/>
          </a:xfrm>
          <a:prstGeom prst="line">
            <a:avLst/>
          </a:prstGeom>
          <a:ln>
            <a:solidFill>
              <a:srgbClr val="FFD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19520A10-6F57-4489-BA2F-248A0B6451D9}"/>
              </a:ext>
            </a:extLst>
          </p:cNvPr>
          <p:cNvSpPr txBox="1"/>
          <p:nvPr/>
        </p:nvSpPr>
        <p:spPr>
          <a:xfrm>
            <a:off x="4710473" y="4968060"/>
            <a:ext cx="115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Configuration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Droit d’accès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Paramétrages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B0CA722-35A9-4094-9199-6953A19B5C27}"/>
              </a:ext>
            </a:extLst>
          </p:cNvPr>
          <p:cNvSpPr txBox="1"/>
          <p:nvPr/>
        </p:nvSpPr>
        <p:spPr>
          <a:xfrm>
            <a:off x="4659673" y="4581806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DB2E6"/>
                </a:solidFill>
                <a:latin typeface="Ubuntu" panose="020B0504030602030204" pitchFamily="34" charset="0"/>
              </a:rPr>
              <a:t>#6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73A45E6-392F-4305-BEC5-F5F32966EB77}"/>
              </a:ext>
            </a:extLst>
          </p:cNvPr>
          <p:cNvSpPr/>
          <p:nvPr/>
        </p:nvSpPr>
        <p:spPr>
          <a:xfrm>
            <a:off x="4710473" y="4946521"/>
            <a:ext cx="1144228" cy="681608"/>
          </a:xfrm>
          <a:prstGeom prst="rect">
            <a:avLst/>
          </a:prstGeom>
          <a:noFill/>
          <a:ln w="28575">
            <a:solidFill>
              <a:srgbClr val="BDB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5AA185B3-BE67-4421-8392-0E87304EE3D6}"/>
              </a:ext>
            </a:extLst>
          </p:cNvPr>
          <p:cNvCxnSpPr>
            <a:cxnSpLocks/>
          </p:cNvCxnSpPr>
          <p:nvPr/>
        </p:nvCxnSpPr>
        <p:spPr>
          <a:xfrm>
            <a:off x="5542619" y="4122800"/>
            <a:ext cx="0" cy="839826"/>
          </a:xfrm>
          <a:prstGeom prst="line">
            <a:avLst/>
          </a:prstGeom>
          <a:ln>
            <a:solidFill>
              <a:srgbClr val="BDB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98BED41-FD71-40F4-95F1-0AB2C9F50214}"/>
              </a:ext>
            </a:extLst>
          </p:cNvPr>
          <p:cNvSpPr txBox="1"/>
          <p:nvPr/>
        </p:nvSpPr>
        <p:spPr>
          <a:xfrm>
            <a:off x="7132059" y="2278619"/>
            <a:ext cx="170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Tests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Connexion des personnels administratifs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Déroulé d’une feuille de route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74DC665-CFA7-48D7-A0CE-B6B801A693FE}"/>
              </a:ext>
            </a:extLst>
          </p:cNvPr>
          <p:cNvSpPr txBox="1"/>
          <p:nvPr/>
        </p:nvSpPr>
        <p:spPr>
          <a:xfrm>
            <a:off x="7125709" y="1886565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CB8C9"/>
                </a:solidFill>
                <a:latin typeface="Ubuntu" panose="020B0504030602030204" pitchFamily="34" charset="0"/>
              </a:rPr>
              <a:t>#7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DF8D4D3-0806-4D15-9B1B-66EB510934DC}"/>
              </a:ext>
            </a:extLst>
          </p:cNvPr>
          <p:cNvSpPr/>
          <p:nvPr/>
        </p:nvSpPr>
        <p:spPr>
          <a:xfrm>
            <a:off x="7132058" y="2251279"/>
            <a:ext cx="1704201" cy="950669"/>
          </a:xfrm>
          <a:prstGeom prst="rect">
            <a:avLst/>
          </a:prstGeom>
          <a:noFill/>
          <a:ln w="28575">
            <a:solidFill>
              <a:srgbClr val="AC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C9B323B6-9EA4-4DE0-AA79-832559E381F4}"/>
              </a:ext>
            </a:extLst>
          </p:cNvPr>
          <p:cNvCxnSpPr>
            <a:cxnSpLocks/>
          </p:cNvCxnSpPr>
          <p:nvPr/>
        </p:nvCxnSpPr>
        <p:spPr>
          <a:xfrm>
            <a:off x="7969900" y="3210887"/>
            <a:ext cx="0" cy="710604"/>
          </a:xfrm>
          <a:prstGeom prst="line">
            <a:avLst/>
          </a:prstGeom>
          <a:ln>
            <a:solidFill>
              <a:srgbClr val="ACB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4AAD4F1-1CD3-46BD-BEDF-C10B83EC5ABB}"/>
              </a:ext>
            </a:extLst>
          </p:cNvPr>
          <p:cNvSpPr txBox="1"/>
          <p:nvPr/>
        </p:nvSpPr>
        <p:spPr>
          <a:xfrm>
            <a:off x="9438120" y="5013944"/>
            <a:ext cx="148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Ubuntu" panose="020B0504030602030204" pitchFamily="34" charset="0"/>
              </a:rPr>
              <a:t>Mise en production</a:t>
            </a:r>
          </a:p>
          <a:p>
            <a:pPr algn="ctr"/>
            <a:endParaRPr lang="fr-FR" sz="900" b="1" dirty="0">
              <a:latin typeface="Ubuntu" panose="020B0504030602030204" pitchFamily="34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Installation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Migration des données de test vers prod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fr-FR" sz="900" dirty="0">
                <a:latin typeface="Ubuntu" panose="020B0504030602030204" pitchFamily="34" charset="0"/>
              </a:rPr>
              <a:t>Top départ !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9946759E-D45B-4BF7-A9B4-D0C75DFCAA68}"/>
              </a:ext>
            </a:extLst>
          </p:cNvPr>
          <p:cNvSpPr txBox="1"/>
          <p:nvPr/>
        </p:nvSpPr>
        <p:spPr>
          <a:xfrm>
            <a:off x="9387321" y="4627690"/>
            <a:ext cx="4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CCCC"/>
                </a:solidFill>
                <a:latin typeface="Ubuntu" panose="020B0504030602030204" pitchFamily="34" charset="0"/>
              </a:rPr>
              <a:t>#8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ED782A6-1115-442A-8B56-0C79D45D0186}"/>
              </a:ext>
            </a:extLst>
          </p:cNvPr>
          <p:cNvSpPr/>
          <p:nvPr/>
        </p:nvSpPr>
        <p:spPr>
          <a:xfrm>
            <a:off x="9438120" y="4992404"/>
            <a:ext cx="1481135" cy="1014695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1D3FB78A-C474-4AD4-99CD-13883C93A556}"/>
              </a:ext>
            </a:extLst>
          </p:cNvPr>
          <p:cNvCxnSpPr>
            <a:cxnSpLocks/>
          </p:cNvCxnSpPr>
          <p:nvPr/>
        </p:nvCxnSpPr>
        <p:spPr>
          <a:xfrm>
            <a:off x="10175997" y="4168684"/>
            <a:ext cx="0" cy="839826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2" name="Picture 158">
            <a:extLst>
              <a:ext uri="{FF2B5EF4-FFF2-40B4-BE49-F238E27FC236}">
                <a16:creationId xmlns:a16="http://schemas.microsoft.com/office/drawing/2014/main" id="{D57E9262-67EF-4C1D-B37B-641EB4F4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65" y="4225094"/>
            <a:ext cx="9392059" cy="3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63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FB0496E-E096-4D4E-8209-BB19D70BC14C}">
  <we:reference id="wa200001396" version="5.1.1.0" store="fr-FR" storeType="OMEX"/>
  <we:alternateReferences>
    <we:reference id="wa200001396" version="5.1.1.0" store="WA20000139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0F5844F-D3DC-4906-B741-A0D5BBD6CC8E}">
  <we:reference id="wa104380907" version="3.1.0.0" store="fr-FR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1212</Words>
  <Application>Microsoft Office PowerPoint</Application>
  <PresentationFormat>Grand écran</PresentationFormat>
  <Paragraphs>183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Ubuntu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Burel</dc:creator>
  <cp:lastModifiedBy>Karin Fery</cp:lastModifiedBy>
  <cp:revision>379</cp:revision>
  <dcterms:created xsi:type="dcterms:W3CDTF">2023-06-22T12:22:06Z</dcterms:created>
  <dcterms:modified xsi:type="dcterms:W3CDTF">2024-09-10T14:39:53Z</dcterms:modified>
</cp:coreProperties>
</file>